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8"/>
  </p:notesMasterIdLst>
  <p:sldIdLst>
    <p:sldId id="261" r:id="rId2"/>
    <p:sldId id="454" r:id="rId3"/>
    <p:sldId id="474" r:id="rId4"/>
    <p:sldId id="475" r:id="rId5"/>
    <p:sldId id="476" r:id="rId6"/>
    <p:sldId id="477" r:id="rId7"/>
    <p:sldId id="493" r:id="rId8"/>
    <p:sldId id="456" r:id="rId9"/>
    <p:sldId id="467" r:id="rId10"/>
    <p:sldId id="468" r:id="rId11"/>
    <p:sldId id="494" r:id="rId12"/>
    <p:sldId id="457" r:id="rId13"/>
    <p:sldId id="470" r:id="rId14"/>
    <p:sldId id="471" r:id="rId15"/>
    <p:sldId id="472" r:id="rId16"/>
    <p:sldId id="492" r:id="rId17"/>
    <p:sldId id="469" r:id="rId18"/>
    <p:sldId id="473" r:id="rId19"/>
    <p:sldId id="499" r:id="rId20"/>
    <p:sldId id="500" r:id="rId21"/>
    <p:sldId id="501" r:id="rId22"/>
    <p:sldId id="502" r:id="rId23"/>
    <p:sldId id="503" r:id="rId24"/>
    <p:sldId id="504" r:id="rId25"/>
    <p:sldId id="505" r:id="rId26"/>
    <p:sldId id="506" r:id="rId27"/>
    <p:sldId id="507" r:id="rId28"/>
    <p:sldId id="458" r:id="rId29"/>
    <p:sldId id="463" r:id="rId30"/>
    <p:sldId id="464" r:id="rId31"/>
    <p:sldId id="465" r:id="rId32"/>
    <p:sldId id="508" r:id="rId33"/>
    <p:sldId id="466" r:id="rId34"/>
    <p:sldId id="509" r:id="rId35"/>
    <p:sldId id="510" r:id="rId36"/>
    <p:sldId id="511" r:id="rId37"/>
    <p:sldId id="512" r:id="rId38"/>
    <p:sldId id="513" r:id="rId39"/>
    <p:sldId id="514" r:id="rId40"/>
    <p:sldId id="460" r:id="rId41"/>
    <p:sldId id="478" r:id="rId42"/>
    <p:sldId id="479" r:id="rId43"/>
    <p:sldId id="480" r:id="rId44"/>
    <p:sldId id="481" r:id="rId45"/>
    <p:sldId id="461" r:id="rId46"/>
    <p:sldId id="482" r:id="rId47"/>
    <p:sldId id="483" r:id="rId48"/>
    <p:sldId id="484" r:id="rId49"/>
    <p:sldId id="485" r:id="rId50"/>
    <p:sldId id="486" r:id="rId51"/>
    <p:sldId id="487" r:id="rId52"/>
    <p:sldId id="495" r:id="rId53"/>
    <p:sldId id="496" r:id="rId54"/>
    <p:sldId id="462" r:id="rId55"/>
    <p:sldId id="497" r:id="rId56"/>
    <p:sldId id="498" r:id="rId57"/>
    <p:sldId id="488" r:id="rId58"/>
    <p:sldId id="489" r:id="rId59"/>
    <p:sldId id="490" r:id="rId60"/>
    <p:sldId id="491" r:id="rId61"/>
    <p:sldId id="260" r:id="rId62"/>
    <p:sldId id="416" r:id="rId63"/>
    <p:sldId id="415" r:id="rId64"/>
    <p:sldId id="417" r:id="rId65"/>
    <p:sldId id="431" r:id="rId66"/>
    <p:sldId id="347" r:id="rId6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B5F55"/>
    <a:srgbClr val="F8D734"/>
    <a:srgbClr val="DEA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中等深淺樣式 2 - 輔色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1EBBBCC-DAD2-459C-BE2E-F6DE35CF9A28}" styleName="深色樣式 2 - 輔色 3/輔色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56" autoAdjust="0"/>
    <p:restoredTop sz="90146" autoAdjust="0"/>
  </p:normalViewPr>
  <p:slideViewPr>
    <p:cSldViewPr snapToGrid="0">
      <p:cViewPr varScale="1">
        <p:scale>
          <a:sx n="60" d="100"/>
          <a:sy n="60" d="100"/>
        </p:scale>
        <p:origin x="900" y="4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87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B2FD4C-C2A6-4899-9F63-31952C6FE4FD}" type="datetimeFigureOut">
              <a:rPr lang="zh-TW" altLang="en-US" smtClean="0"/>
              <a:t>2023/10/4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0725A5-DEE6-40BB-8D36-5B9AC2BBBBA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268188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348712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97625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194020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542903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256978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969408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69028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252541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1893196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790502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637340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1718441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2344756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8714824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0989173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6911815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6813532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6717231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9040250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6076373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6224633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190024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9449689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3185807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9784057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5256808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9044314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34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8908215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35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5983206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36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3440555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37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2848757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38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2448736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39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414919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2349228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40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6235116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41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5737577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42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5198910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43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2699953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44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2461759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45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55425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46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3983141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47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228504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48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0434195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49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782389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2589131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50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5237955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51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8774481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52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3033200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53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1140482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54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3427356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55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4198948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56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4833491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57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8152290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58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6539585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59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597226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00934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60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95158113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61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1987168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62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1802920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63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0587319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64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1049965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65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4031640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66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110801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781684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763626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047128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4390D2DB-CAA1-71B1-FDB1-D2D49DE2469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22900" y="1047750"/>
            <a:ext cx="6032500" cy="4762500"/>
          </a:xfrm>
          <a:custGeom>
            <a:avLst/>
            <a:gdLst>
              <a:gd name="connsiteX0" fmla="*/ 0 w 6032500"/>
              <a:gd name="connsiteY0" fmla="*/ 0 h 4762500"/>
              <a:gd name="connsiteX1" fmla="*/ 6032500 w 6032500"/>
              <a:gd name="connsiteY1" fmla="*/ 0 h 4762500"/>
              <a:gd name="connsiteX2" fmla="*/ 6032500 w 6032500"/>
              <a:gd name="connsiteY2" fmla="*/ 4762500 h 4762500"/>
              <a:gd name="connsiteX3" fmla="*/ 0 w 6032500"/>
              <a:gd name="connsiteY3" fmla="*/ 4762500 h 4762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32500" h="4762500">
                <a:moveTo>
                  <a:pt x="0" y="0"/>
                </a:moveTo>
                <a:lnTo>
                  <a:pt x="6032500" y="0"/>
                </a:lnTo>
                <a:lnTo>
                  <a:pt x="6032500" y="4762500"/>
                </a:lnTo>
                <a:lnTo>
                  <a:pt x="0" y="47625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34862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4D0DB14-4097-BFE4-085D-981C13CCE77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475461" y="3536765"/>
            <a:ext cx="2425700" cy="2081771"/>
          </a:xfrm>
          <a:custGeom>
            <a:avLst/>
            <a:gdLst>
              <a:gd name="connsiteX0" fmla="*/ 0 w 2425700"/>
              <a:gd name="connsiteY0" fmla="*/ 0 h 2081771"/>
              <a:gd name="connsiteX1" fmla="*/ 2425700 w 2425700"/>
              <a:gd name="connsiteY1" fmla="*/ 0 h 2081771"/>
              <a:gd name="connsiteX2" fmla="*/ 2425700 w 2425700"/>
              <a:gd name="connsiteY2" fmla="*/ 2081771 h 2081771"/>
              <a:gd name="connsiteX3" fmla="*/ 0 w 2425700"/>
              <a:gd name="connsiteY3" fmla="*/ 2081771 h 2081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5700" h="2081771">
                <a:moveTo>
                  <a:pt x="0" y="0"/>
                </a:moveTo>
                <a:lnTo>
                  <a:pt x="2425700" y="0"/>
                </a:lnTo>
                <a:lnTo>
                  <a:pt x="2425700" y="2081771"/>
                </a:lnTo>
                <a:lnTo>
                  <a:pt x="0" y="2081771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659E309B-A815-82FD-37D6-D8CB2816F18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162207" y="734315"/>
            <a:ext cx="2425700" cy="5389370"/>
          </a:xfrm>
          <a:custGeom>
            <a:avLst/>
            <a:gdLst>
              <a:gd name="connsiteX0" fmla="*/ 0 w 2425700"/>
              <a:gd name="connsiteY0" fmla="*/ 0 h 5389370"/>
              <a:gd name="connsiteX1" fmla="*/ 2425700 w 2425700"/>
              <a:gd name="connsiteY1" fmla="*/ 0 h 5389370"/>
              <a:gd name="connsiteX2" fmla="*/ 2425700 w 2425700"/>
              <a:gd name="connsiteY2" fmla="*/ 5389370 h 5389370"/>
              <a:gd name="connsiteX3" fmla="*/ 0 w 2425700"/>
              <a:gd name="connsiteY3" fmla="*/ 5389370 h 5389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5700" h="5389370">
                <a:moveTo>
                  <a:pt x="0" y="0"/>
                </a:moveTo>
                <a:lnTo>
                  <a:pt x="2425700" y="0"/>
                </a:lnTo>
                <a:lnTo>
                  <a:pt x="2425700" y="5389370"/>
                </a:lnTo>
                <a:lnTo>
                  <a:pt x="0" y="538937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0CFBC389-BE35-D9B3-AA75-23C1CC3B78B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75461" y="1239465"/>
            <a:ext cx="2425700" cy="2081771"/>
          </a:xfrm>
          <a:custGeom>
            <a:avLst/>
            <a:gdLst>
              <a:gd name="connsiteX0" fmla="*/ 0 w 2425700"/>
              <a:gd name="connsiteY0" fmla="*/ 0 h 2081771"/>
              <a:gd name="connsiteX1" fmla="*/ 2425700 w 2425700"/>
              <a:gd name="connsiteY1" fmla="*/ 0 h 2081771"/>
              <a:gd name="connsiteX2" fmla="*/ 2425700 w 2425700"/>
              <a:gd name="connsiteY2" fmla="*/ 2081771 h 2081771"/>
              <a:gd name="connsiteX3" fmla="*/ 0 w 2425700"/>
              <a:gd name="connsiteY3" fmla="*/ 2081771 h 2081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5700" h="2081771">
                <a:moveTo>
                  <a:pt x="0" y="0"/>
                </a:moveTo>
                <a:lnTo>
                  <a:pt x="2425700" y="0"/>
                </a:lnTo>
                <a:lnTo>
                  <a:pt x="2425700" y="2081771"/>
                </a:lnTo>
                <a:lnTo>
                  <a:pt x="0" y="2081771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79399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64E6C12-4EF6-F413-27A1-675E6DF0372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806057" y="3140230"/>
            <a:ext cx="2402933" cy="2703182"/>
          </a:xfrm>
          <a:custGeom>
            <a:avLst/>
            <a:gdLst>
              <a:gd name="connsiteX0" fmla="*/ 0 w 2402933"/>
              <a:gd name="connsiteY0" fmla="*/ 0 h 2703182"/>
              <a:gd name="connsiteX1" fmla="*/ 2402933 w 2402933"/>
              <a:gd name="connsiteY1" fmla="*/ 0 h 2703182"/>
              <a:gd name="connsiteX2" fmla="*/ 2402933 w 2402933"/>
              <a:gd name="connsiteY2" fmla="*/ 2703182 h 2703182"/>
              <a:gd name="connsiteX3" fmla="*/ 0 w 2402933"/>
              <a:gd name="connsiteY3" fmla="*/ 2703182 h 2703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2933" h="2703182">
                <a:moveTo>
                  <a:pt x="0" y="0"/>
                </a:moveTo>
                <a:lnTo>
                  <a:pt x="2402933" y="0"/>
                </a:lnTo>
                <a:lnTo>
                  <a:pt x="2402933" y="2703182"/>
                </a:lnTo>
                <a:lnTo>
                  <a:pt x="0" y="2703182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 dirty="0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C0148E1D-E193-9376-7E16-19CEB50EB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385944" y="1997404"/>
            <a:ext cx="3256656" cy="3846009"/>
          </a:xfrm>
          <a:custGeom>
            <a:avLst/>
            <a:gdLst>
              <a:gd name="connsiteX0" fmla="*/ 0 w 3256656"/>
              <a:gd name="connsiteY0" fmla="*/ 0 h 3620935"/>
              <a:gd name="connsiteX1" fmla="*/ 3256656 w 3256656"/>
              <a:gd name="connsiteY1" fmla="*/ 0 h 3620935"/>
              <a:gd name="connsiteX2" fmla="*/ 3256656 w 3256656"/>
              <a:gd name="connsiteY2" fmla="*/ 3620935 h 3620935"/>
              <a:gd name="connsiteX3" fmla="*/ 0 w 3256656"/>
              <a:gd name="connsiteY3" fmla="*/ 3620935 h 3620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56656" h="3620935">
                <a:moveTo>
                  <a:pt x="0" y="0"/>
                </a:moveTo>
                <a:lnTo>
                  <a:pt x="3256656" y="0"/>
                </a:lnTo>
                <a:lnTo>
                  <a:pt x="3256656" y="3620935"/>
                </a:lnTo>
                <a:lnTo>
                  <a:pt x="0" y="3620935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36256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6479B169-278B-D241-0AB1-A4CE5154B63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44723" y="2177150"/>
            <a:ext cx="3659534" cy="3613650"/>
          </a:xfrm>
          <a:custGeom>
            <a:avLst/>
            <a:gdLst>
              <a:gd name="connsiteX0" fmla="*/ 0 w 3659534"/>
              <a:gd name="connsiteY0" fmla="*/ 0 h 3613650"/>
              <a:gd name="connsiteX1" fmla="*/ 3659534 w 3659534"/>
              <a:gd name="connsiteY1" fmla="*/ 0 h 3613650"/>
              <a:gd name="connsiteX2" fmla="*/ 3659534 w 3659534"/>
              <a:gd name="connsiteY2" fmla="*/ 3613650 h 3613650"/>
              <a:gd name="connsiteX3" fmla="*/ 0 w 3659534"/>
              <a:gd name="connsiteY3" fmla="*/ 3613650 h 3613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9534" h="3613650">
                <a:moveTo>
                  <a:pt x="0" y="0"/>
                </a:moveTo>
                <a:lnTo>
                  <a:pt x="3659534" y="0"/>
                </a:lnTo>
                <a:lnTo>
                  <a:pt x="3659534" y="3613650"/>
                </a:lnTo>
                <a:lnTo>
                  <a:pt x="0" y="361365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 dirty="0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5F0ADF79-2EF8-4E94-4B75-1F35B08E25F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474047" y="729158"/>
            <a:ext cx="2873231" cy="2942728"/>
          </a:xfrm>
          <a:custGeom>
            <a:avLst/>
            <a:gdLst>
              <a:gd name="connsiteX0" fmla="*/ 0 w 2873231"/>
              <a:gd name="connsiteY0" fmla="*/ 0 h 2942728"/>
              <a:gd name="connsiteX1" fmla="*/ 2873231 w 2873231"/>
              <a:gd name="connsiteY1" fmla="*/ 0 h 2942728"/>
              <a:gd name="connsiteX2" fmla="*/ 2873231 w 2873231"/>
              <a:gd name="connsiteY2" fmla="*/ 2942728 h 2942728"/>
              <a:gd name="connsiteX3" fmla="*/ 0 w 2873231"/>
              <a:gd name="connsiteY3" fmla="*/ 2942728 h 2942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73231" h="2942728">
                <a:moveTo>
                  <a:pt x="0" y="0"/>
                </a:moveTo>
                <a:lnTo>
                  <a:pt x="2873231" y="0"/>
                </a:lnTo>
                <a:lnTo>
                  <a:pt x="2873231" y="2942728"/>
                </a:lnTo>
                <a:lnTo>
                  <a:pt x="0" y="2942728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13446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2">
            <a:extLst>
              <a:ext uri="{FF2B5EF4-FFF2-40B4-BE49-F238E27FC236}">
                <a16:creationId xmlns:a16="http://schemas.microsoft.com/office/drawing/2014/main" id="{26331B7C-D6B0-C1D2-C079-806C7DFD4F2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887532" y="2325106"/>
            <a:ext cx="4919045" cy="3800152"/>
          </a:xfrm>
          <a:custGeom>
            <a:avLst/>
            <a:gdLst>
              <a:gd name="connsiteX0" fmla="*/ 0 w 3659534"/>
              <a:gd name="connsiteY0" fmla="*/ 0 h 3613650"/>
              <a:gd name="connsiteX1" fmla="*/ 3659534 w 3659534"/>
              <a:gd name="connsiteY1" fmla="*/ 0 h 3613650"/>
              <a:gd name="connsiteX2" fmla="*/ 3659534 w 3659534"/>
              <a:gd name="connsiteY2" fmla="*/ 3613650 h 3613650"/>
              <a:gd name="connsiteX3" fmla="*/ 0 w 3659534"/>
              <a:gd name="connsiteY3" fmla="*/ 3613650 h 3613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9534" h="3613650">
                <a:moveTo>
                  <a:pt x="0" y="0"/>
                </a:moveTo>
                <a:lnTo>
                  <a:pt x="3659534" y="0"/>
                </a:lnTo>
                <a:lnTo>
                  <a:pt x="3659534" y="3613650"/>
                </a:lnTo>
                <a:lnTo>
                  <a:pt x="0" y="361365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61612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120731C7-35B1-CFE7-471D-57FAAB9597A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56411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D97EA0A2-570F-2CB5-AE45-97C28A31C7A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81365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1EA702D6-78DF-C602-6E48-E071F2126E6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675634" y="2023850"/>
            <a:ext cx="4111630" cy="2370976"/>
          </a:xfrm>
          <a:custGeom>
            <a:avLst/>
            <a:gdLst>
              <a:gd name="connsiteX0" fmla="*/ 0 w 3705225"/>
              <a:gd name="connsiteY0" fmla="*/ 0 h 2135188"/>
              <a:gd name="connsiteX1" fmla="*/ 3705225 w 3705225"/>
              <a:gd name="connsiteY1" fmla="*/ 0 h 2135188"/>
              <a:gd name="connsiteX2" fmla="*/ 3705225 w 3705225"/>
              <a:gd name="connsiteY2" fmla="*/ 2135188 h 2135188"/>
              <a:gd name="connsiteX3" fmla="*/ 0 w 3705225"/>
              <a:gd name="connsiteY3" fmla="*/ 2135188 h 2135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05225" h="2135188">
                <a:moveTo>
                  <a:pt x="0" y="0"/>
                </a:moveTo>
                <a:lnTo>
                  <a:pt x="3705225" y="0"/>
                </a:lnTo>
                <a:lnTo>
                  <a:pt x="3705225" y="2135188"/>
                </a:lnTo>
                <a:lnTo>
                  <a:pt x="0" y="2135188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516644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730326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6BB6C0E-8535-9280-0972-15FCD09B940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824080" y="1719262"/>
            <a:ext cx="3327399" cy="4008438"/>
          </a:xfrm>
          <a:custGeom>
            <a:avLst/>
            <a:gdLst>
              <a:gd name="connsiteX0" fmla="*/ 0 w 3327399"/>
              <a:gd name="connsiteY0" fmla="*/ 0 h 4008438"/>
              <a:gd name="connsiteX1" fmla="*/ 3327399 w 3327399"/>
              <a:gd name="connsiteY1" fmla="*/ 0 h 4008438"/>
              <a:gd name="connsiteX2" fmla="*/ 3327399 w 3327399"/>
              <a:gd name="connsiteY2" fmla="*/ 4008438 h 4008438"/>
              <a:gd name="connsiteX3" fmla="*/ 0 w 3327399"/>
              <a:gd name="connsiteY3" fmla="*/ 4008438 h 4008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27399" h="4008438">
                <a:moveTo>
                  <a:pt x="0" y="0"/>
                </a:moveTo>
                <a:lnTo>
                  <a:pt x="3327399" y="0"/>
                </a:lnTo>
                <a:lnTo>
                  <a:pt x="3327399" y="4008438"/>
                </a:lnTo>
                <a:lnTo>
                  <a:pt x="0" y="4008438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12264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FF1FCC13-3E6C-ABF0-0739-D894F040937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4355" y="2006600"/>
            <a:ext cx="3378196" cy="3937000"/>
          </a:xfrm>
          <a:custGeom>
            <a:avLst/>
            <a:gdLst>
              <a:gd name="connsiteX0" fmla="*/ 0 w 3378196"/>
              <a:gd name="connsiteY0" fmla="*/ 0 h 3937000"/>
              <a:gd name="connsiteX1" fmla="*/ 3378196 w 3378196"/>
              <a:gd name="connsiteY1" fmla="*/ 0 h 3937000"/>
              <a:gd name="connsiteX2" fmla="*/ 3378196 w 3378196"/>
              <a:gd name="connsiteY2" fmla="*/ 3937000 h 3937000"/>
              <a:gd name="connsiteX3" fmla="*/ 0 w 3378196"/>
              <a:gd name="connsiteY3" fmla="*/ 3937000 h 393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78196" h="3937000">
                <a:moveTo>
                  <a:pt x="0" y="0"/>
                </a:moveTo>
                <a:lnTo>
                  <a:pt x="3378196" y="0"/>
                </a:lnTo>
                <a:lnTo>
                  <a:pt x="3378196" y="3937000"/>
                </a:lnTo>
                <a:lnTo>
                  <a:pt x="0" y="3937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7048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5BE8A76F-A8CE-ADC2-66B7-E985689C192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485902" y="3776570"/>
            <a:ext cx="2916229" cy="2540000"/>
          </a:xfrm>
          <a:custGeom>
            <a:avLst/>
            <a:gdLst>
              <a:gd name="connsiteX0" fmla="*/ 0 w 3949700"/>
              <a:gd name="connsiteY0" fmla="*/ 0 h 2540000"/>
              <a:gd name="connsiteX1" fmla="*/ 3949700 w 3949700"/>
              <a:gd name="connsiteY1" fmla="*/ 0 h 2540000"/>
              <a:gd name="connsiteX2" fmla="*/ 3949700 w 3949700"/>
              <a:gd name="connsiteY2" fmla="*/ 2540000 h 2540000"/>
              <a:gd name="connsiteX3" fmla="*/ 0 w 3949700"/>
              <a:gd name="connsiteY3" fmla="*/ 2540000 h 254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49700" h="2540000">
                <a:moveTo>
                  <a:pt x="0" y="0"/>
                </a:moveTo>
                <a:lnTo>
                  <a:pt x="3949700" y="0"/>
                </a:lnTo>
                <a:lnTo>
                  <a:pt x="3949700" y="2540000"/>
                </a:lnTo>
                <a:lnTo>
                  <a:pt x="0" y="2540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591F778E-24F0-28E1-4EF7-75090E9DBE3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485902" y="956760"/>
            <a:ext cx="2916229" cy="2540000"/>
          </a:xfrm>
          <a:custGeom>
            <a:avLst/>
            <a:gdLst>
              <a:gd name="connsiteX0" fmla="*/ 0 w 3949700"/>
              <a:gd name="connsiteY0" fmla="*/ 0 h 2540000"/>
              <a:gd name="connsiteX1" fmla="*/ 3949700 w 3949700"/>
              <a:gd name="connsiteY1" fmla="*/ 0 h 2540000"/>
              <a:gd name="connsiteX2" fmla="*/ 3949700 w 3949700"/>
              <a:gd name="connsiteY2" fmla="*/ 2540000 h 2540000"/>
              <a:gd name="connsiteX3" fmla="*/ 0 w 3949700"/>
              <a:gd name="connsiteY3" fmla="*/ 2540000 h 254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49700" h="2540000">
                <a:moveTo>
                  <a:pt x="0" y="0"/>
                </a:moveTo>
                <a:lnTo>
                  <a:pt x="3949700" y="0"/>
                </a:lnTo>
                <a:lnTo>
                  <a:pt x="3949700" y="2540000"/>
                </a:lnTo>
                <a:lnTo>
                  <a:pt x="0" y="2540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45074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D825FF4-F38E-12BE-16A6-0F39D476C77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791201" y="1324608"/>
            <a:ext cx="4559297" cy="4915660"/>
          </a:xfrm>
          <a:custGeom>
            <a:avLst/>
            <a:gdLst>
              <a:gd name="connsiteX0" fmla="*/ 0 w 5010945"/>
              <a:gd name="connsiteY0" fmla="*/ 0 h 4915660"/>
              <a:gd name="connsiteX1" fmla="*/ 5010945 w 5010945"/>
              <a:gd name="connsiteY1" fmla="*/ 0 h 4915660"/>
              <a:gd name="connsiteX2" fmla="*/ 5010945 w 5010945"/>
              <a:gd name="connsiteY2" fmla="*/ 4915660 h 4915660"/>
              <a:gd name="connsiteX3" fmla="*/ 0 w 5010945"/>
              <a:gd name="connsiteY3" fmla="*/ 4915660 h 4915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10945" h="4915660">
                <a:moveTo>
                  <a:pt x="0" y="0"/>
                </a:moveTo>
                <a:lnTo>
                  <a:pt x="5010945" y="0"/>
                </a:lnTo>
                <a:lnTo>
                  <a:pt x="5010945" y="4915660"/>
                </a:lnTo>
                <a:lnTo>
                  <a:pt x="0" y="491566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64803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CF5AA674-2E29-05C1-9D6B-2E636F6D955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192018" y="3327401"/>
            <a:ext cx="2132411" cy="2864785"/>
          </a:xfrm>
          <a:custGeom>
            <a:avLst/>
            <a:gdLst>
              <a:gd name="connsiteX0" fmla="*/ 0 w 2132411"/>
              <a:gd name="connsiteY0" fmla="*/ 0 h 2864785"/>
              <a:gd name="connsiteX1" fmla="*/ 2132411 w 2132411"/>
              <a:gd name="connsiteY1" fmla="*/ 0 h 2864785"/>
              <a:gd name="connsiteX2" fmla="*/ 2132411 w 2132411"/>
              <a:gd name="connsiteY2" fmla="*/ 2864785 h 2864785"/>
              <a:gd name="connsiteX3" fmla="*/ 0 w 2132411"/>
              <a:gd name="connsiteY3" fmla="*/ 2864785 h 2864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32411" h="2864785">
                <a:moveTo>
                  <a:pt x="0" y="0"/>
                </a:moveTo>
                <a:lnTo>
                  <a:pt x="2132411" y="0"/>
                </a:lnTo>
                <a:lnTo>
                  <a:pt x="2132411" y="2864785"/>
                </a:lnTo>
                <a:lnTo>
                  <a:pt x="0" y="2864785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2D2C261-BE81-EA10-3D5D-7C2CC669EB2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564976" y="1727201"/>
            <a:ext cx="3327400" cy="4464986"/>
          </a:xfrm>
          <a:custGeom>
            <a:avLst/>
            <a:gdLst>
              <a:gd name="connsiteX0" fmla="*/ 0 w 3327400"/>
              <a:gd name="connsiteY0" fmla="*/ 0 h 4464986"/>
              <a:gd name="connsiteX1" fmla="*/ 3327400 w 3327400"/>
              <a:gd name="connsiteY1" fmla="*/ 0 h 4464986"/>
              <a:gd name="connsiteX2" fmla="*/ 3327400 w 3327400"/>
              <a:gd name="connsiteY2" fmla="*/ 4464986 h 4464986"/>
              <a:gd name="connsiteX3" fmla="*/ 0 w 3327400"/>
              <a:gd name="connsiteY3" fmla="*/ 4464986 h 4464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27400" h="4464986">
                <a:moveTo>
                  <a:pt x="0" y="0"/>
                </a:moveTo>
                <a:lnTo>
                  <a:pt x="3327400" y="0"/>
                </a:lnTo>
                <a:lnTo>
                  <a:pt x="3327400" y="4464986"/>
                </a:lnTo>
                <a:lnTo>
                  <a:pt x="0" y="446498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74615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A8B372FA-7F64-3DDE-E305-3172DD6C2A2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721749" y="2043112"/>
            <a:ext cx="4467225" cy="2771775"/>
          </a:xfrm>
          <a:custGeom>
            <a:avLst/>
            <a:gdLst>
              <a:gd name="connsiteX0" fmla="*/ 0 w 4467225"/>
              <a:gd name="connsiteY0" fmla="*/ 0 h 2771775"/>
              <a:gd name="connsiteX1" fmla="*/ 4467225 w 4467225"/>
              <a:gd name="connsiteY1" fmla="*/ 0 h 2771775"/>
              <a:gd name="connsiteX2" fmla="*/ 4467225 w 4467225"/>
              <a:gd name="connsiteY2" fmla="*/ 2771775 h 2771775"/>
              <a:gd name="connsiteX3" fmla="*/ 0 w 4467225"/>
              <a:gd name="connsiteY3" fmla="*/ 2771775 h 2771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67225" h="2771775">
                <a:moveTo>
                  <a:pt x="0" y="0"/>
                </a:moveTo>
                <a:lnTo>
                  <a:pt x="4467225" y="0"/>
                </a:lnTo>
                <a:lnTo>
                  <a:pt x="4467225" y="2771775"/>
                </a:lnTo>
                <a:lnTo>
                  <a:pt x="0" y="2771775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31795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8866FC66-4C53-0E7D-94E3-2BC63414FCC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26868" y="2478855"/>
            <a:ext cx="2840888" cy="3609105"/>
          </a:xfrm>
          <a:custGeom>
            <a:avLst/>
            <a:gdLst>
              <a:gd name="connsiteX0" fmla="*/ 0 w 2840888"/>
              <a:gd name="connsiteY0" fmla="*/ 0 h 3609105"/>
              <a:gd name="connsiteX1" fmla="*/ 2840888 w 2840888"/>
              <a:gd name="connsiteY1" fmla="*/ 0 h 3609105"/>
              <a:gd name="connsiteX2" fmla="*/ 2840888 w 2840888"/>
              <a:gd name="connsiteY2" fmla="*/ 3609105 h 3609105"/>
              <a:gd name="connsiteX3" fmla="*/ 0 w 2840888"/>
              <a:gd name="connsiteY3" fmla="*/ 3609105 h 36091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0888" h="3609105">
                <a:moveTo>
                  <a:pt x="0" y="0"/>
                </a:moveTo>
                <a:lnTo>
                  <a:pt x="2840888" y="0"/>
                </a:lnTo>
                <a:lnTo>
                  <a:pt x="2840888" y="3609105"/>
                </a:lnTo>
                <a:lnTo>
                  <a:pt x="0" y="3609105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91112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21393B4F-6268-7585-FC75-B8F0728F512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009324" y="2163383"/>
            <a:ext cx="3051174" cy="3797300"/>
          </a:xfrm>
          <a:custGeom>
            <a:avLst/>
            <a:gdLst>
              <a:gd name="connsiteX0" fmla="*/ 0 w 3051174"/>
              <a:gd name="connsiteY0" fmla="*/ 0 h 3797300"/>
              <a:gd name="connsiteX1" fmla="*/ 3051174 w 3051174"/>
              <a:gd name="connsiteY1" fmla="*/ 0 h 3797300"/>
              <a:gd name="connsiteX2" fmla="*/ 3051174 w 3051174"/>
              <a:gd name="connsiteY2" fmla="*/ 3797300 h 3797300"/>
              <a:gd name="connsiteX3" fmla="*/ 0 w 3051174"/>
              <a:gd name="connsiteY3" fmla="*/ 3797300 h 3797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51174" h="3797300">
                <a:moveTo>
                  <a:pt x="0" y="0"/>
                </a:moveTo>
                <a:lnTo>
                  <a:pt x="3051174" y="0"/>
                </a:lnTo>
                <a:lnTo>
                  <a:pt x="3051174" y="3797300"/>
                </a:lnTo>
                <a:lnTo>
                  <a:pt x="0" y="37973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85368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00633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3" r:id="rId4"/>
    <p:sldLayoutId id="2147483652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5" r:id="rId15"/>
    <p:sldLayoutId id="2147483666" r:id="rId16"/>
    <p:sldLayoutId id="2147483664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7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7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nodered.org/" TargetMode="External"/><Relationship Id="rId4" Type="http://schemas.openxmlformats.org/officeDocument/2006/relationships/image" Target="../media/image69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A758632-70C2-3768-D87A-7CA383DDA7B6}"/>
              </a:ext>
            </a:extLst>
          </p:cNvPr>
          <p:cNvSpPr/>
          <p:nvPr/>
        </p:nvSpPr>
        <p:spPr>
          <a:xfrm>
            <a:off x="-1" y="0"/>
            <a:ext cx="6296025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A17C88-D727-A1BA-97E1-0FCD3B447567}"/>
              </a:ext>
            </a:extLst>
          </p:cNvPr>
          <p:cNvSpPr txBox="1"/>
          <p:nvPr/>
        </p:nvSpPr>
        <p:spPr>
          <a:xfrm>
            <a:off x="8066241" y="5639666"/>
            <a:ext cx="3778917" cy="961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000" b="1" spc="200" dirty="0">
                <a:latin typeface="標楷體" panose="03000509000000000000" pitchFamily="65" charset="-120"/>
                <a:ea typeface="標楷體" panose="03000509000000000000" pitchFamily="65" charset="-120"/>
              </a:rPr>
              <a:t>電機碩一 </a:t>
            </a:r>
            <a:r>
              <a:rPr lang="en-US" altLang="zh-TW" sz="2000" b="1" spc="200" dirty="0">
                <a:latin typeface="標楷體" panose="03000509000000000000" pitchFamily="65" charset="-120"/>
                <a:ea typeface="標楷體" panose="03000509000000000000" pitchFamily="65" charset="-120"/>
              </a:rPr>
              <a:t>11278008 </a:t>
            </a:r>
            <a:r>
              <a:rPr lang="zh-TW" altLang="en-US" sz="2000" b="1" spc="200" dirty="0">
                <a:latin typeface="標楷體" panose="03000509000000000000" pitchFamily="65" charset="-120"/>
                <a:ea typeface="標楷體" panose="03000509000000000000" pitchFamily="65" charset="-120"/>
              </a:rPr>
              <a:t>林佳慧</a:t>
            </a:r>
            <a:endParaRPr lang="en-US" altLang="zh-TW" sz="2000" b="1" spc="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2000" b="1" spc="200" dirty="0">
                <a:latin typeface="標楷體" panose="03000509000000000000" pitchFamily="65" charset="-120"/>
                <a:ea typeface="標楷體" panose="03000509000000000000" pitchFamily="65" charset="-120"/>
              </a:rPr>
              <a:t>日期</a:t>
            </a:r>
            <a:r>
              <a:rPr lang="en-US" altLang="zh-TW" sz="2000" b="1" spc="200" dirty="0">
                <a:latin typeface="標楷體" panose="03000509000000000000" pitchFamily="65" charset="-120"/>
                <a:ea typeface="標楷體" panose="03000509000000000000" pitchFamily="65" charset="-120"/>
              </a:rPr>
              <a:t>:2023/10/04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8A3D36-FC10-D50E-0762-1B3176A4435F}"/>
              </a:ext>
            </a:extLst>
          </p:cNvPr>
          <p:cNvSpPr txBox="1"/>
          <p:nvPr/>
        </p:nvSpPr>
        <p:spPr>
          <a:xfrm>
            <a:off x="813875" y="1664577"/>
            <a:ext cx="8836311" cy="1323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TW" altLang="en-US" sz="8000" b="1" dirty="0">
                <a:solidFill>
                  <a:schemeClr val="accent1">
                    <a:lumMod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Poppins Bold" panose="00000800000000000000" pitchFamily="2" charset="0"/>
              </a:rPr>
              <a:t>物聯網實務 </a:t>
            </a:r>
            <a:r>
              <a:rPr lang="en-US" altLang="zh-TW" sz="8000" b="1" dirty="0">
                <a:solidFill>
                  <a:schemeClr val="accent1">
                    <a:lumMod val="2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HW4</a:t>
            </a:r>
            <a:endParaRPr lang="en-US" sz="6600" b="1" dirty="0">
              <a:solidFill>
                <a:schemeClr val="accent1">
                  <a:lumMod val="25000"/>
                </a:schemeClr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71301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A66382E8-C6DC-425E-BB85-0F6C557535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387" y="1243162"/>
            <a:ext cx="10185923" cy="2127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4988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7013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55308DB-86BB-4DBB-8C81-146BE49FAA5F}"/>
              </a:ext>
            </a:extLst>
          </p:cNvPr>
          <p:cNvSpPr/>
          <p:nvPr/>
        </p:nvSpPr>
        <p:spPr>
          <a:xfrm>
            <a:off x="1230856" y="2063885"/>
            <a:ext cx="9730284" cy="273023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B9F48840-A47D-38B4-76E3-F2C9EDD51F67}"/>
              </a:ext>
            </a:extLst>
          </p:cNvPr>
          <p:cNvSpPr txBox="1"/>
          <p:nvPr/>
        </p:nvSpPr>
        <p:spPr>
          <a:xfrm>
            <a:off x="1230856" y="2659558"/>
            <a:ext cx="9730284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54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Exercise 4-3</a:t>
            </a:r>
          </a:p>
          <a:p>
            <a:pPr algn="ctr"/>
            <a:r>
              <a:rPr lang="en-US" altLang="zh-TW" sz="4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Design of a voting system</a:t>
            </a:r>
          </a:p>
        </p:txBody>
      </p:sp>
    </p:spTree>
    <p:extLst>
      <p:ext uri="{BB962C8B-B14F-4D97-AF65-F5344CB8AC3E}">
        <p14:creationId xmlns:p14="http://schemas.microsoft.com/office/powerpoint/2010/main" val="24752136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3D162D7F-38D1-4DE9-A695-DC5F9698BA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2373" y="1579793"/>
            <a:ext cx="9587253" cy="369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400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1B19810C-A0C3-40E9-A038-BADE9300CA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789" y="3084113"/>
            <a:ext cx="4756394" cy="2603634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9D1B6DDC-5763-4B88-BDC0-74B9FF856D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4420" y="3104771"/>
            <a:ext cx="4743694" cy="272429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9894156D-621C-4F92-ADB6-36BA709176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8789" y="624435"/>
            <a:ext cx="4775445" cy="1835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375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6444EA03-0562-436D-8230-7BDE1A09AC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319" y="1085729"/>
            <a:ext cx="7766449" cy="4553184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AF974A72-678A-465D-BAA2-3FF47C6C52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7385" y="1219086"/>
            <a:ext cx="4946904" cy="4419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2074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971FD052-7E80-4372-9931-79B96DC15A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7303" y="1742988"/>
            <a:ext cx="8617393" cy="3372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9573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6FDD118B-801E-4EC9-9DFB-5C56B9C18A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1200" y="332036"/>
            <a:ext cx="1498677" cy="590580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EE10F5DD-C5D9-4624-B9AE-D92456939D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946" y="1126397"/>
            <a:ext cx="4750044" cy="5264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4805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5F269817-6925-426B-B50A-72709CE47B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0918" y="1139707"/>
            <a:ext cx="9030164" cy="4578585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06CE7327-1901-4704-A013-F799929B9B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6451" y="566543"/>
            <a:ext cx="2279767" cy="387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3305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5C6B5BBE-7AB5-4DF9-A913-58CFC11653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289" y="733380"/>
            <a:ext cx="3664138" cy="1733639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53842748-44F7-4213-81DE-EBA8693C77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7214" y="733380"/>
            <a:ext cx="3587934" cy="1670136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574659FF-D06C-454A-A2D4-A2A9EFD6B5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0637" y="3878243"/>
            <a:ext cx="4108661" cy="1339919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E2F8ADD8-569F-4EFA-92A9-BC6743DB19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60950" y="4026821"/>
            <a:ext cx="2978303" cy="1505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0843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55308DB-86BB-4DBB-8C81-146BE49FAA5F}"/>
              </a:ext>
            </a:extLst>
          </p:cNvPr>
          <p:cNvSpPr/>
          <p:nvPr/>
        </p:nvSpPr>
        <p:spPr>
          <a:xfrm>
            <a:off x="1230856" y="2063885"/>
            <a:ext cx="9730284" cy="273023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B9F48840-A47D-38B4-76E3-F2C9EDD51F67}"/>
              </a:ext>
            </a:extLst>
          </p:cNvPr>
          <p:cNvSpPr txBox="1"/>
          <p:nvPr/>
        </p:nvSpPr>
        <p:spPr>
          <a:xfrm>
            <a:off x="1230856" y="2659558"/>
            <a:ext cx="9730284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54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Exercise 4-1</a:t>
            </a:r>
          </a:p>
          <a:p>
            <a:pPr algn="ctr"/>
            <a:r>
              <a:rPr lang="en-US" altLang="zh-TW" sz="4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Test </a:t>
            </a:r>
            <a:r>
              <a:rPr lang="en-US" altLang="zh-TW" sz="4000" dirty="0" err="1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Object.keys</a:t>
            </a:r>
            <a:r>
              <a:rPr lang="en-US" altLang="zh-TW" sz="4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() in Node-RED</a:t>
            </a:r>
          </a:p>
        </p:txBody>
      </p:sp>
    </p:spTree>
    <p:extLst>
      <p:ext uri="{BB962C8B-B14F-4D97-AF65-F5344CB8AC3E}">
        <p14:creationId xmlns:p14="http://schemas.microsoft.com/office/powerpoint/2010/main" val="8314117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47F84138-825D-43C6-A0B5-042B072989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4820" y="1939848"/>
            <a:ext cx="7982360" cy="2978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920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919A21E7-43AE-466A-B2FB-81069A62CB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182" y="3429000"/>
            <a:ext cx="6058211" cy="2457576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6E7DE982-3470-4C2B-9302-EDE8AE9A89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0082" y="779001"/>
            <a:ext cx="5600988" cy="2152761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27F5D130-8D81-440A-8465-34CA469115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27022" y="3599769"/>
            <a:ext cx="4781796" cy="2324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5145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B13774D4-7D2B-403E-979C-89CEC744FF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411" y="708855"/>
            <a:ext cx="3892750" cy="2165461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33777F6B-9DD0-421F-BDA8-57808909BD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4315" y="1112332"/>
            <a:ext cx="4159464" cy="997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1492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91627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3781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0644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1865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9502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55308DB-86BB-4DBB-8C81-146BE49FAA5F}"/>
              </a:ext>
            </a:extLst>
          </p:cNvPr>
          <p:cNvSpPr/>
          <p:nvPr/>
        </p:nvSpPr>
        <p:spPr>
          <a:xfrm>
            <a:off x="1230856" y="2063885"/>
            <a:ext cx="9730284" cy="273023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B9F48840-A47D-38B4-76E3-F2C9EDD51F67}"/>
              </a:ext>
            </a:extLst>
          </p:cNvPr>
          <p:cNvSpPr txBox="1"/>
          <p:nvPr/>
        </p:nvSpPr>
        <p:spPr>
          <a:xfrm>
            <a:off x="1230856" y="2659558"/>
            <a:ext cx="9730284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54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Exercise 4-4</a:t>
            </a:r>
          </a:p>
          <a:p>
            <a:pPr algn="ctr"/>
            <a:r>
              <a:rPr lang="en-US" altLang="zh-TW" sz="4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Evaluate the voting results</a:t>
            </a:r>
          </a:p>
        </p:txBody>
      </p:sp>
    </p:spTree>
    <p:extLst>
      <p:ext uri="{BB962C8B-B14F-4D97-AF65-F5344CB8AC3E}">
        <p14:creationId xmlns:p14="http://schemas.microsoft.com/office/powerpoint/2010/main" val="31111821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3613DAB2-2016-4AB2-95C9-E8FCFD2E1F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040" y="707579"/>
            <a:ext cx="5861351" cy="2997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3137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E6A3BE6C-BA9B-407F-B112-7AC9CE0F63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273" y="739867"/>
            <a:ext cx="2965602" cy="5016758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FC3F9CA9-3072-4975-8310-6177137059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6712" y="850946"/>
            <a:ext cx="2451226" cy="1073205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E0D3CB30-644D-4294-AED6-0CAF53BF03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8788" y="2775097"/>
            <a:ext cx="6356677" cy="3086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2592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-74428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7A96157-6D76-42E5-B513-5926D58B3E69}"/>
              </a:ext>
            </a:extLst>
          </p:cNvPr>
          <p:cNvSpPr/>
          <p:nvPr/>
        </p:nvSpPr>
        <p:spPr>
          <a:xfrm>
            <a:off x="474921" y="474070"/>
            <a:ext cx="6096000" cy="618630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 d1=</a:t>
            </a:r>
            <a:r>
              <a:rPr lang="en-US" altLang="zh-TW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zh-TW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 d2=</a:t>
            </a:r>
            <a:r>
              <a:rPr lang="en-US" altLang="zh-TW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zh-TW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 d3=</a:t>
            </a:r>
            <a:r>
              <a:rPr lang="en-US" altLang="zh-TW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zh-TW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 counter1 = </a:t>
            </a: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context.</a:t>
            </a:r>
            <a:r>
              <a:rPr lang="en-US" altLang="zh-TW" dirty="0" err="1">
                <a:solidFill>
                  <a:srgbClr val="0000FF"/>
                </a:solidFill>
                <a:latin typeface="Consolas" panose="020B0609020204030204" pitchFamily="49" charset="0"/>
              </a:rPr>
              <a:t>get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TW" dirty="0">
                <a:solidFill>
                  <a:srgbClr val="A31515"/>
                </a:solidFill>
                <a:latin typeface="Consolas" panose="020B0609020204030204" pitchFamily="49" charset="0"/>
              </a:rPr>
              <a:t>'counter1'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)||</a:t>
            </a:r>
            <a:r>
              <a:rPr lang="en-US" altLang="zh-TW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zh-TW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 counter2 = </a:t>
            </a: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context.</a:t>
            </a:r>
            <a:r>
              <a:rPr lang="en-US" altLang="zh-TW" dirty="0" err="1">
                <a:solidFill>
                  <a:srgbClr val="0000FF"/>
                </a:solidFill>
                <a:latin typeface="Consolas" panose="020B0609020204030204" pitchFamily="49" charset="0"/>
              </a:rPr>
              <a:t>get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TW" dirty="0">
                <a:solidFill>
                  <a:srgbClr val="A31515"/>
                </a:solidFill>
                <a:latin typeface="Consolas" panose="020B0609020204030204" pitchFamily="49" charset="0"/>
              </a:rPr>
              <a:t>'counter2'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)||</a:t>
            </a:r>
            <a:r>
              <a:rPr lang="en-US" altLang="zh-TW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zh-TW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 counter3 = </a:t>
            </a: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context.</a:t>
            </a:r>
            <a:r>
              <a:rPr lang="en-US" altLang="zh-TW" dirty="0" err="1">
                <a:solidFill>
                  <a:srgbClr val="0000FF"/>
                </a:solidFill>
                <a:latin typeface="Consolas" panose="020B0609020204030204" pitchFamily="49" charset="0"/>
              </a:rPr>
              <a:t>get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TW" dirty="0">
                <a:solidFill>
                  <a:srgbClr val="A31515"/>
                </a:solidFill>
                <a:latin typeface="Consolas" panose="020B0609020204030204" pitchFamily="49" charset="0"/>
              </a:rPr>
              <a:t>'counter3'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)||</a:t>
            </a:r>
            <a:r>
              <a:rPr lang="en-US" altLang="zh-TW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zh-TW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msg.payload.fav_can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 == </a:t>
            </a:r>
            <a:r>
              <a:rPr lang="en-US" altLang="zh-TW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zh-TW" altLang="en-US" dirty="0">
                <a:solidFill>
                  <a:srgbClr val="A31515"/>
                </a:solidFill>
                <a:latin typeface="Consolas" panose="020B0609020204030204" pitchFamily="49" charset="0"/>
              </a:rPr>
              <a:t>侯友宜</a:t>
            </a:r>
            <a:r>
              <a:rPr lang="en-US" altLang="zh-TW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) {d1=</a:t>
            </a:r>
            <a:r>
              <a:rPr lang="en-US" altLang="zh-TW" dirty="0">
                <a:solidFill>
                  <a:srgbClr val="098658"/>
                </a:solidFill>
                <a:latin typeface="Consolas" panose="020B0609020204030204" pitchFamily="49" charset="0"/>
              </a:rPr>
              <a:t>1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;}</a:t>
            </a:r>
          </a:p>
          <a:p>
            <a:r>
              <a:rPr lang="en-US" altLang="zh-TW" dirty="0">
                <a:solidFill>
                  <a:srgbClr val="0000FF"/>
                </a:solidFill>
                <a:latin typeface="Consolas" panose="020B0609020204030204" pitchFamily="49" charset="0"/>
              </a:rPr>
              <a:t>else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TW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msg.payload.fav_can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 == </a:t>
            </a:r>
            <a:r>
              <a:rPr lang="en-US" altLang="zh-TW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zh-TW" altLang="en-US" dirty="0">
                <a:solidFill>
                  <a:srgbClr val="A31515"/>
                </a:solidFill>
                <a:latin typeface="Consolas" panose="020B0609020204030204" pitchFamily="49" charset="0"/>
              </a:rPr>
              <a:t>米可白</a:t>
            </a:r>
            <a:r>
              <a:rPr lang="en-US" altLang="zh-TW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) {d2 =</a:t>
            </a:r>
            <a:r>
              <a:rPr lang="en-US" altLang="zh-TW" dirty="0">
                <a:solidFill>
                  <a:srgbClr val="098658"/>
                </a:solidFill>
                <a:latin typeface="Consolas" panose="020B0609020204030204" pitchFamily="49" charset="0"/>
              </a:rPr>
              <a:t>1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;}</a:t>
            </a:r>
          </a:p>
          <a:p>
            <a:r>
              <a:rPr lang="en-US" altLang="zh-TW" dirty="0">
                <a:solidFill>
                  <a:srgbClr val="0000FF"/>
                </a:solidFill>
                <a:latin typeface="Consolas" panose="020B0609020204030204" pitchFamily="49" charset="0"/>
              </a:rPr>
              <a:t>else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 {d3 =</a:t>
            </a:r>
            <a:r>
              <a:rPr lang="en-US" altLang="zh-TW" dirty="0">
                <a:solidFill>
                  <a:srgbClr val="098658"/>
                </a:solidFill>
                <a:latin typeface="Consolas" panose="020B0609020204030204" pitchFamily="49" charset="0"/>
              </a:rPr>
              <a:t>1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;}</a:t>
            </a:r>
          </a:p>
          <a:p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counter1 = counter1 + d1;</a:t>
            </a:r>
          </a:p>
          <a:p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counter2 = counter2 + d2;</a:t>
            </a:r>
          </a:p>
          <a:p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counter3 = counter3 + d3;</a:t>
            </a:r>
          </a:p>
          <a:p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context.</a:t>
            </a:r>
            <a:r>
              <a:rPr lang="en-US" altLang="zh-TW" dirty="0" err="1">
                <a:solidFill>
                  <a:srgbClr val="0000FF"/>
                </a:solidFill>
                <a:latin typeface="Consolas" panose="020B0609020204030204" pitchFamily="49" charset="0"/>
              </a:rPr>
              <a:t>set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TW" dirty="0">
                <a:solidFill>
                  <a:srgbClr val="A31515"/>
                </a:solidFill>
                <a:latin typeface="Consolas" panose="020B0609020204030204" pitchFamily="49" charset="0"/>
              </a:rPr>
              <a:t>"counter1"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,counter1);</a:t>
            </a:r>
          </a:p>
          <a:p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context.</a:t>
            </a:r>
            <a:r>
              <a:rPr lang="en-US" altLang="zh-TW" dirty="0" err="1">
                <a:solidFill>
                  <a:srgbClr val="0000FF"/>
                </a:solidFill>
                <a:latin typeface="Consolas" panose="020B0609020204030204" pitchFamily="49" charset="0"/>
              </a:rPr>
              <a:t>set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TW" dirty="0">
                <a:solidFill>
                  <a:srgbClr val="A31515"/>
                </a:solidFill>
                <a:latin typeface="Consolas" panose="020B0609020204030204" pitchFamily="49" charset="0"/>
              </a:rPr>
              <a:t>"counter2"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,counter2);</a:t>
            </a:r>
          </a:p>
          <a:p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context.</a:t>
            </a:r>
            <a:r>
              <a:rPr lang="en-US" altLang="zh-TW" dirty="0" err="1">
                <a:solidFill>
                  <a:srgbClr val="0000FF"/>
                </a:solidFill>
                <a:latin typeface="Consolas" panose="020B0609020204030204" pitchFamily="49" charset="0"/>
              </a:rPr>
              <a:t>set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TW" dirty="0">
                <a:solidFill>
                  <a:srgbClr val="A31515"/>
                </a:solidFill>
                <a:latin typeface="Consolas" panose="020B0609020204030204" pitchFamily="49" charset="0"/>
              </a:rPr>
              <a:t>"counter3"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,counter3);</a:t>
            </a:r>
          </a:p>
          <a:p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global.</a:t>
            </a:r>
            <a:r>
              <a:rPr lang="en-US" altLang="zh-TW" dirty="0" err="1">
                <a:solidFill>
                  <a:srgbClr val="0000FF"/>
                </a:solidFill>
                <a:latin typeface="Consolas" panose="020B0609020204030204" pitchFamily="49" charset="0"/>
              </a:rPr>
              <a:t>set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TW" dirty="0">
                <a:solidFill>
                  <a:srgbClr val="A31515"/>
                </a:solidFill>
                <a:latin typeface="Consolas" panose="020B0609020204030204" pitchFamily="49" charset="0"/>
              </a:rPr>
              <a:t>"cou1"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,counter1);</a:t>
            </a:r>
          </a:p>
          <a:p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global.</a:t>
            </a:r>
            <a:r>
              <a:rPr lang="en-US" altLang="zh-TW" dirty="0" err="1">
                <a:solidFill>
                  <a:srgbClr val="0000FF"/>
                </a:solidFill>
                <a:latin typeface="Consolas" panose="020B0609020204030204" pitchFamily="49" charset="0"/>
              </a:rPr>
              <a:t>set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TW" dirty="0">
                <a:solidFill>
                  <a:srgbClr val="A31515"/>
                </a:solidFill>
                <a:latin typeface="Consolas" panose="020B0609020204030204" pitchFamily="49" charset="0"/>
              </a:rPr>
              <a:t>"cou2"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,counter2);</a:t>
            </a:r>
          </a:p>
          <a:p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global.</a:t>
            </a:r>
            <a:r>
              <a:rPr lang="en-US" altLang="zh-TW" dirty="0" err="1">
                <a:solidFill>
                  <a:srgbClr val="0000FF"/>
                </a:solidFill>
                <a:latin typeface="Consolas" panose="020B0609020204030204" pitchFamily="49" charset="0"/>
              </a:rPr>
              <a:t>set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TW" dirty="0">
                <a:solidFill>
                  <a:srgbClr val="A31515"/>
                </a:solidFill>
                <a:latin typeface="Consolas" panose="020B0609020204030204" pitchFamily="49" charset="0"/>
              </a:rPr>
              <a:t>"cou3"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,counter3);</a:t>
            </a:r>
          </a:p>
          <a:p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msg.payload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={</a:t>
            </a:r>
            <a:r>
              <a:rPr lang="en-US" altLang="zh-TW" dirty="0">
                <a:solidFill>
                  <a:srgbClr val="A31515"/>
                </a:solidFill>
                <a:latin typeface="Consolas" panose="020B0609020204030204" pitchFamily="49" charset="0"/>
              </a:rPr>
              <a:t>"cou1"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:counter1, </a:t>
            </a:r>
            <a:r>
              <a:rPr lang="en-US" altLang="zh-TW" dirty="0">
                <a:solidFill>
                  <a:srgbClr val="A31515"/>
                </a:solidFill>
                <a:latin typeface="Consolas" panose="020B0609020204030204" pitchFamily="49" charset="0"/>
              </a:rPr>
              <a:t>"cou2"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:counter2,</a:t>
            </a:r>
            <a:r>
              <a:rPr lang="en-US" altLang="zh-TW" dirty="0">
                <a:solidFill>
                  <a:srgbClr val="A31515"/>
                </a:solidFill>
                <a:latin typeface="Consolas" panose="020B0609020204030204" pitchFamily="49" charset="0"/>
              </a:rPr>
              <a:t>"cou3"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:counter3};</a:t>
            </a:r>
          </a:p>
          <a:p>
            <a:r>
              <a:rPr lang="en-US" altLang="zh-TW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 msg;</a:t>
            </a:r>
            <a:endParaRPr lang="en-US" altLang="zh-TW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E911D36C-576F-4F8E-8E68-B0B0052D8E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2631" y="815840"/>
            <a:ext cx="6045511" cy="5226319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32AC247A-8733-4C37-87C8-1EEAC99446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8710" y="6314505"/>
            <a:ext cx="1454225" cy="393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4861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88F8FF34-8345-47EF-A131-D8F2E29486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4597" y="992722"/>
            <a:ext cx="4305521" cy="768389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CBE99130-DDFF-4907-99DF-D2F55A62F9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694" y="440518"/>
            <a:ext cx="3645087" cy="2114659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04898E65-6F82-493F-B0B2-42B3D1338A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277" y="2995695"/>
            <a:ext cx="2997354" cy="3587934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BC041915-6B1E-470C-9A27-8897C8E4C3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27533" y="4015665"/>
            <a:ext cx="3486329" cy="1739989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D2864AC5-1390-4354-BDF0-E64457F37F7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60820" y="4170505"/>
            <a:ext cx="2838596" cy="1238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7599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55308DB-86BB-4DBB-8C81-146BE49FAA5F}"/>
              </a:ext>
            </a:extLst>
          </p:cNvPr>
          <p:cNvSpPr/>
          <p:nvPr/>
        </p:nvSpPr>
        <p:spPr>
          <a:xfrm>
            <a:off x="1230856" y="2063885"/>
            <a:ext cx="9730284" cy="273023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B9F48840-A47D-38B4-76E3-F2C9EDD51F67}"/>
              </a:ext>
            </a:extLst>
          </p:cNvPr>
          <p:cNvSpPr txBox="1"/>
          <p:nvPr/>
        </p:nvSpPr>
        <p:spPr>
          <a:xfrm>
            <a:off x="1230856" y="2659558"/>
            <a:ext cx="9730284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54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Exercise 4-5</a:t>
            </a:r>
          </a:p>
          <a:p>
            <a:pPr algn="ctr"/>
            <a:r>
              <a:rPr lang="en-US" altLang="zh-TW" sz="4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Visualize the voting results</a:t>
            </a:r>
          </a:p>
        </p:txBody>
      </p:sp>
    </p:spTree>
    <p:extLst>
      <p:ext uri="{BB962C8B-B14F-4D97-AF65-F5344CB8AC3E}">
        <p14:creationId xmlns:p14="http://schemas.microsoft.com/office/powerpoint/2010/main" val="26340013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20FE2100-AF17-482D-A7DA-E5208162ED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2482" y="1028576"/>
            <a:ext cx="7487035" cy="4800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1840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716CFB84-B46D-4B17-91A8-E4C864FDE0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089" y="784089"/>
            <a:ext cx="5423179" cy="5289822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E97C434F-352E-40C1-A4A3-97E1CFB00F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4268" y="1252322"/>
            <a:ext cx="5975657" cy="4076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9867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64595914-6184-40F4-98CA-ADC5FB9145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214" y="1758864"/>
            <a:ext cx="5943905" cy="3340272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EDE9B9F3-AA7D-4983-99B0-495AA517D2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4119" y="3280643"/>
            <a:ext cx="5086611" cy="679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8037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DE28DFDC-73A1-4099-9F41-29D6DC3390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874" y="679831"/>
            <a:ext cx="4667490" cy="5264421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7648AEDF-6CF8-4734-825D-8E4F9D740E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3239" y="799965"/>
            <a:ext cx="4737343" cy="5258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19346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A0E62AEA-9C68-4CA7-93A1-6FB746E4A1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464" y="904076"/>
            <a:ext cx="4832598" cy="5219968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C7BC96FA-E142-4CA9-A1CB-1A6CBE0DDF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3191" y="1244426"/>
            <a:ext cx="4807197" cy="3880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3617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045AD94E-4A10-4E0E-8CF7-989585DBCD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711" y="686181"/>
            <a:ext cx="4743694" cy="5251720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EA38195F-45AD-44AD-8F51-B02F9C5884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0548" y="1389777"/>
            <a:ext cx="3060857" cy="2355971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194D0A47-BD85-42F6-84F4-EDE339137F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97323" y="2257365"/>
            <a:ext cx="2997354" cy="2343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66964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5E43F4B0-D91D-43A5-95D4-97EF27B7C9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64" y="1771565"/>
            <a:ext cx="12110072" cy="3314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3856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3B19513A-1B14-4FDF-818C-BFEAA01A26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0115" y="790439"/>
            <a:ext cx="9131769" cy="5277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85416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55308DB-86BB-4DBB-8C81-146BE49FAA5F}"/>
              </a:ext>
            </a:extLst>
          </p:cNvPr>
          <p:cNvSpPr/>
          <p:nvPr/>
        </p:nvSpPr>
        <p:spPr>
          <a:xfrm>
            <a:off x="1230856" y="2063885"/>
            <a:ext cx="9730284" cy="273023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B9F48840-A47D-38B4-76E3-F2C9EDD51F67}"/>
              </a:ext>
            </a:extLst>
          </p:cNvPr>
          <p:cNvSpPr txBox="1"/>
          <p:nvPr/>
        </p:nvSpPr>
        <p:spPr>
          <a:xfrm>
            <a:off x="-1" y="2551837"/>
            <a:ext cx="1219199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54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Homework 4-1</a:t>
            </a:r>
          </a:p>
          <a:p>
            <a:pPr algn="ctr"/>
            <a:endParaRPr lang="en-US" altLang="zh-TW" sz="5400" b="1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0C756B3-BAA7-4ADE-A2A8-D8E14502DFE4}"/>
              </a:ext>
            </a:extLst>
          </p:cNvPr>
          <p:cNvSpPr/>
          <p:nvPr/>
        </p:nvSpPr>
        <p:spPr>
          <a:xfrm>
            <a:off x="1927146" y="3598277"/>
            <a:ext cx="8337701" cy="707886"/>
          </a:xfrm>
          <a:prstGeom prst="rect">
            <a:avLst/>
          </a:prstGeom>
          <a:ln w="28575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For an object : {firstName:"John",lastName:"Doe",age:50,eyeColor:"blue"}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Change the last one value to "red"</a:t>
            </a:r>
            <a:endParaRPr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75126980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DE86DA16-22AA-4EDD-8CA6-159865BB80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8823" y="1334815"/>
            <a:ext cx="5994708" cy="3422826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72335682-3757-413C-B806-301A579104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4034" y="1719556"/>
            <a:ext cx="2851297" cy="1505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67739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28634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28292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5015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55308DB-86BB-4DBB-8C81-146BE49FAA5F}"/>
              </a:ext>
            </a:extLst>
          </p:cNvPr>
          <p:cNvSpPr/>
          <p:nvPr/>
        </p:nvSpPr>
        <p:spPr>
          <a:xfrm>
            <a:off x="1230856" y="2063885"/>
            <a:ext cx="9730284" cy="273023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B9F48840-A47D-38B4-76E3-F2C9EDD51F67}"/>
              </a:ext>
            </a:extLst>
          </p:cNvPr>
          <p:cNvSpPr txBox="1"/>
          <p:nvPr/>
        </p:nvSpPr>
        <p:spPr>
          <a:xfrm>
            <a:off x="-1" y="2551837"/>
            <a:ext cx="1219199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54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Homework 4-2</a:t>
            </a:r>
          </a:p>
          <a:p>
            <a:pPr algn="ctr"/>
            <a:endParaRPr lang="en-US" altLang="zh-TW" sz="5400" b="1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0C756B3-BAA7-4ADE-A2A8-D8E14502DFE4}"/>
              </a:ext>
            </a:extLst>
          </p:cNvPr>
          <p:cNvSpPr/>
          <p:nvPr/>
        </p:nvSpPr>
        <p:spPr>
          <a:xfrm>
            <a:off x="2463647" y="3765309"/>
            <a:ext cx="72647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800" dirty="0"/>
              <a:t>Print the value of mag data when the mag &gt; 4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73074575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E887E892-F207-4F40-A9B0-F02E255723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710" y="914271"/>
            <a:ext cx="10306580" cy="5029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1827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B202B944-0C67-4BA0-82B4-C52474ADF6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185" y="2977841"/>
            <a:ext cx="4762745" cy="3321221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49AE8A1B-0993-4675-9488-C772C58A87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9273" y="483541"/>
            <a:ext cx="7125066" cy="1797142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3828DF9D-C22C-42DE-8219-AAF0EA4A73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7244" y="3009592"/>
            <a:ext cx="4737343" cy="3257717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38CC00C5-D8AD-4F14-8E29-787307FCC6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34866" y="1382112"/>
            <a:ext cx="4769095" cy="2965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17490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32324CC5-9E26-41FA-A87F-85D8CA90E9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6060" y="693640"/>
            <a:ext cx="5378726" cy="5258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89809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80B8E560-EE06-48D5-9D63-03E5AD1566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462" y="987299"/>
            <a:ext cx="10243076" cy="4883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2430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C335779C-A2F0-4B8D-95FA-F7D0EA3E41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774" y="1473984"/>
            <a:ext cx="5937555" cy="5258070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E1D0609C-9BCA-4625-A3D9-8CD39ABB0F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8884" y="616690"/>
            <a:ext cx="6636091" cy="1714588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65DDED77-DC76-4769-8951-79382057DA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96044" y="2978672"/>
            <a:ext cx="5912154" cy="298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51842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09AB3556-5754-49F7-87D3-CBD94289D1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242" y="1152408"/>
            <a:ext cx="10033516" cy="4553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29646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5852DB8D-01E4-4559-8DD7-F01C734023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441" y="588651"/>
            <a:ext cx="4908802" cy="4915153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A0F34EDF-C485-4A7E-9C0C-8BAF1FA498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2347" y="1347869"/>
            <a:ext cx="2667137" cy="4013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72857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67637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23862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55308DB-86BB-4DBB-8C81-146BE49FAA5F}"/>
              </a:ext>
            </a:extLst>
          </p:cNvPr>
          <p:cNvSpPr/>
          <p:nvPr/>
        </p:nvSpPr>
        <p:spPr>
          <a:xfrm>
            <a:off x="1230856" y="2063885"/>
            <a:ext cx="9730284" cy="273023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B9F48840-A47D-38B4-76E3-F2C9EDD51F67}"/>
              </a:ext>
            </a:extLst>
          </p:cNvPr>
          <p:cNvSpPr txBox="1"/>
          <p:nvPr/>
        </p:nvSpPr>
        <p:spPr>
          <a:xfrm>
            <a:off x="-1" y="2551837"/>
            <a:ext cx="1219199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54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Homework 4-3</a:t>
            </a:r>
          </a:p>
          <a:p>
            <a:pPr algn="ctr"/>
            <a:endParaRPr lang="en-US" altLang="zh-TW" sz="5400" b="1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0C756B3-BAA7-4ADE-A2A8-D8E14502DFE4}"/>
              </a:ext>
            </a:extLst>
          </p:cNvPr>
          <p:cNvSpPr/>
          <p:nvPr/>
        </p:nvSpPr>
        <p:spPr>
          <a:xfrm>
            <a:off x="2878760" y="3782943"/>
            <a:ext cx="643447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Design a voting system for four candidates.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800489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57355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392645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06359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98060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8215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4283E6DE-27BF-4A39-AC33-90E7BF507F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815" y="452759"/>
            <a:ext cx="1352620" cy="381020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E1526DFF-FD82-45D3-8A1F-EB7301DC4E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132" y="1464643"/>
            <a:ext cx="2997354" cy="2546481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987648F1-3ABB-4D36-A253-80462D405E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0341" y="1464643"/>
            <a:ext cx="6528135" cy="1746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82016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5792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5EEB270-9D07-7F6B-230E-6A0703A0E92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62D3150-1EA0-6B45-4B7B-AA25885E097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945" y="910497"/>
            <a:ext cx="5591505" cy="273893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9476" y="3891170"/>
            <a:ext cx="5310518" cy="267870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文字方塊 9"/>
          <p:cNvSpPr txBox="1"/>
          <p:nvPr/>
        </p:nvSpPr>
        <p:spPr>
          <a:xfrm>
            <a:off x="451945" y="270583"/>
            <a:ext cx="4097917" cy="369332"/>
          </a:xfrm>
          <a:prstGeom prst="rect">
            <a:avLst/>
          </a:prstGeom>
          <a:solidFill>
            <a:schemeClr val="accent2">
              <a:lumMod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TW" dirty="0"/>
              <a:t>1.</a:t>
            </a:r>
            <a:r>
              <a:rPr lang="zh-TW" altLang="en-US" dirty="0"/>
              <a:t> 到</a:t>
            </a:r>
            <a:r>
              <a:rPr lang="en-US" altLang="zh-TW" dirty="0"/>
              <a:t>Node-RED</a:t>
            </a:r>
            <a:r>
              <a:rPr lang="zh-TW" altLang="en-US" dirty="0"/>
              <a:t>網站</a:t>
            </a:r>
            <a:r>
              <a:rPr lang="en-US" altLang="zh-TW" dirty="0">
                <a:hlinkClick r:id="rId5"/>
              </a:rPr>
              <a:t>https://nodered.org/ </a:t>
            </a:r>
            <a:endParaRPr lang="zh-TW" altLang="en-US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6579476" y="3233710"/>
            <a:ext cx="2746714" cy="369332"/>
          </a:xfrm>
          <a:prstGeom prst="rect">
            <a:avLst/>
          </a:prstGeom>
          <a:solidFill>
            <a:schemeClr val="accent2">
              <a:lumMod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TW" dirty="0"/>
              <a:t>2.</a:t>
            </a:r>
            <a:r>
              <a:rPr lang="zh-TW" altLang="en-US" dirty="0"/>
              <a:t> 下滑點選</a:t>
            </a:r>
            <a:r>
              <a:rPr lang="en-US" altLang="zh-TW" dirty="0"/>
              <a:t>Getting started</a:t>
            </a:r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7015289" y="6033060"/>
            <a:ext cx="767744" cy="14445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1181851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5EEB270-9D07-7F6B-230E-6A0703A0E92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62D3150-1EA0-6B45-4B7B-AA25885E097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7892BD2-1A61-4C7C-8127-073BF1C891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748" y="939730"/>
            <a:ext cx="10374503" cy="5753986"/>
          </a:xfrm>
          <a:prstGeom prst="rect">
            <a:avLst/>
          </a:prstGeom>
        </p:spPr>
      </p:pic>
      <p:sp>
        <p:nvSpPr>
          <p:cNvPr id="6" name="圓角矩形圖說文字 11">
            <a:extLst>
              <a:ext uri="{FF2B5EF4-FFF2-40B4-BE49-F238E27FC236}">
                <a16:creationId xmlns:a16="http://schemas.microsoft.com/office/drawing/2014/main" id="{C9197C5F-62B7-4C54-B51F-08BE55D648E0}"/>
              </a:ext>
            </a:extLst>
          </p:cNvPr>
          <p:cNvSpPr/>
          <p:nvPr/>
        </p:nvSpPr>
        <p:spPr>
          <a:xfrm>
            <a:off x="6917480" y="406114"/>
            <a:ext cx="3784190" cy="369332"/>
          </a:xfrm>
          <a:prstGeom prst="wedgeRoundRectCallout">
            <a:avLst>
              <a:gd name="adj1" fmla="val 41307"/>
              <a:gd name="adj2" fmla="val 103614"/>
              <a:gd name="adj3" fmla="val 1666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>
                    <a:lumMod val="95000"/>
                    <a:lumOff val="5000"/>
                  </a:schemeClr>
                </a:solidFill>
              </a:rPr>
              <a:t>1. </a:t>
            </a:r>
            <a:r>
              <a:rPr lang="zh-TW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在雲端</a:t>
            </a:r>
            <a:r>
              <a:rPr lang="en-US" altLang="zh-TW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FlowFuse</a:t>
            </a:r>
            <a:r>
              <a:rPr lang="zh-TW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建立新的</a:t>
            </a:r>
            <a:r>
              <a:rPr lang="en-US" altLang="zh-TW" dirty="0">
                <a:solidFill>
                  <a:schemeClr val="tx1">
                    <a:lumMod val="95000"/>
                    <a:lumOff val="5000"/>
                  </a:schemeClr>
                </a:solidFill>
              </a:rPr>
              <a:t>Flow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B550E59-6319-42E1-823A-C2DADD99AE67}"/>
              </a:ext>
            </a:extLst>
          </p:cNvPr>
          <p:cNvSpPr/>
          <p:nvPr/>
        </p:nvSpPr>
        <p:spPr>
          <a:xfrm>
            <a:off x="10494335" y="928834"/>
            <a:ext cx="414670" cy="3693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圓角矩形圖說文字 11">
            <a:extLst>
              <a:ext uri="{FF2B5EF4-FFF2-40B4-BE49-F238E27FC236}">
                <a16:creationId xmlns:a16="http://schemas.microsoft.com/office/drawing/2014/main" id="{51EE5D17-609E-4D9A-9E1C-4665694FE774}"/>
              </a:ext>
            </a:extLst>
          </p:cNvPr>
          <p:cNvSpPr/>
          <p:nvPr/>
        </p:nvSpPr>
        <p:spPr>
          <a:xfrm>
            <a:off x="3112025" y="2195928"/>
            <a:ext cx="2374376" cy="462211"/>
          </a:xfrm>
          <a:prstGeom prst="wedgeRoundRectCallout">
            <a:avLst>
              <a:gd name="adj1" fmla="val 2567"/>
              <a:gd name="adj2" fmla="val 105377"/>
              <a:gd name="adj3" fmla="val 1666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>
                    <a:lumMod val="95000"/>
                    <a:lumOff val="5000"/>
                  </a:schemeClr>
                </a:solidFill>
              </a:rPr>
              <a:t>2. </a:t>
            </a:r>
            <a:r>
              <a:rPr lang="zh-TW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左側拉入</a:t>
            </a:r>
            <a:r>
              <a:rPr lang="en-US" altLang="zh-TW" dirty="0">
                <a:solidFill>
                  <a:schemeClr val="tx1">
                    <a:lumMod val="95000"/>
                    <a:lumOff val="5000"/>
                  </a:schemeClr>
                </a:solidFill>
              </a:rPr>
              <a:t>http in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6C40585E-C328-4F20-8F58-5E53937F424C}"/>
              </a:ext>
            </a:extLst>
          </p:cNvPr>
          <p:cNvSpPr/>
          <p:nvPr/>
        </p:nvSpPr>
        <p:spPr>
          <a:xfrm>
            <a:off x="3629245" y="2920667"/>
            <a:ext cx="4983127" cy="6412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圓角矩形圖說文字 11">
            <a:extLst>
              <a:ext uri="{FF2B5EF4-FFF2-40B4-BE49-F238E27FC236}">
                <a16:creationId xmlns:a16="http://schemas.microsoft.com/office/drawing/2014/main" id="{544A66BD-B10B-4F89-933F-65360B729B62}"/>
              </a:ext>
            </a:extLst>
          </p:cNvPr>
          <p:cNvSpPr/>
          <p:nvPr/>
        </p:nvSpPr>
        <p:spPr>
          <a:xfrm>
            <a:off x="4543104" y="3968756"/>
            <a:ext cx="2374376" cy="462211"/>
          </a:xfrm>
          <a:prstGeom prst="wedgeRoundRectCallout">
            <a:avLst>
              <a:gd name="adj1" fmla="val 3015"/>
              <a:gd name="adj2" fmla="val -145363"/>
              <a:gd name="adj3" fmla="val 1666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>
                    <a:lumMod val="95000"/>
                    <a:lumOff val="5000"/>
                  </a:schemeClr>
                </a:solidFill>
              </a:rPr>
              <a:t>3. </a:t>
            </a:r>
            <a:r>
              <a:rPr lang="zh-TW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左側拉入</a:t>
            </a:r>
            <a:r>
              <a:rPr lang="en-US" altLang="zh-TW" dirty="0">
                <a:solidFill>
                  <a:schemeClr val="tx1">
                    <a:lumMod val="95000"/>
                    <a:lumOff val="5000"/>
                  </a:schemeClr>
                </a:solidFill>
              </a:rPr>
              <a:t>function</a:t>
            </a:r>
          </a:p>
        </p:txBody>
      </p:sp>
      <p:sp>
        <p:nvSpPr>
          <p:cNvPr id="11" name="圓角矩形圖說文字 11">
            <a:extLst>
              <a:ext uri="{FF2B5EF4-FFF2-40B4-BE49-F238E27FC236}">
                <a16:creationId xmlns:a16="http://schemas.microsoft.com/office/drawing/2014/main" id="{B91E2451-3E1C-4408-B958-4ACF2CB843B4}"/>
              </a:ext>
            </a:extLst>
          </p:cNvPr>
          <p:cNvSpPr/>
          <p:nvPr/>
        </p:nvSpPr>
        <p:spPr>
          <a:xfrm>
            <a:off x="7364276" y="1892595"/>
            <a:ext cx="2374376" cy="720097"/>
          </a:xfrm>
          <a:prstGeom prst="wedgeRoundRectCallout">
            <a:avLst>
              <a:gd name="adj1" fmla="val -30123"/>
              <a:gd name="adj2" fmla="val 105377"/>
              <a:gd name="adj3" fmla="val 1666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>
                    <a:lumMod val="95000"/>
                    <a:lumOff val="5000"/>
                  </a:schemeClr>
                </a:solidFill>
              </a:rPr>
              <a:t>4. </a:t>
            </a:r>
            <a:r>
              <a:rPr lang="zh-TW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左側拉入</a:t>
            </a:r>
            <a:r>
              <a:rPr lang="en-US" altLang="zh-TW" dirty="0">
                <a:solidFill>
                  <a:schemeClr val="tx1">
                    <a:lumMod val="95000"/>
                    <a:lumOff val="5000"/>
                  </a:schemeClr>
                </a:solidFill>
              </a:rPr>
              <a:t>http response</a:t>
            </a:r>
          </a:p>
        </p:txBody>
      </p:sp>
    </p:spTree>
    <p:extLst>
      <p:ext uri="{BB962C8B-B14F-4D97-AF65-F5344CB8AC3E}">
        <p14:creationId xmlns:p14="http://schemas.microsoft.com/office/powerpoint/2010/main" val="306587284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5EEB270-9D07-7F6B-230E-6A0703A0E92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62D3150-1EA0-6B45-4B7B-AA25885E097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94908A7-7F30-4A33-8513-23A1CC6B1E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4882" b="46217"/>
          <a:stretch/>
        </p:blipFill>
        <p:spPr>
          <a:xfrm>
            <a:off x="623547" y="2996747"/>
            <a:ext cx="4751212" cy="2728885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9774B618-630C-4DE6-9817-242F72DA7C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578" b="47750"/>
          <a:stretch/>
        </p:blipFill>
        <p:spPr>
          <a:xfrm>
            <a:off x="5798945" y="3033960"/>
            <a:ext cx="6052550" cy="2691672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B2D98C9D-F0B3-49A0-9AC5-469B10E415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22475" y="657169"/>
            <a:ext cx="6547050" cy="1682409"/>
          </a:xfrm>
          <a:prstGeom prst="rect">
            <a:avLst/>
          </a:prstGeom>
        </p:spPr>
      </p:pic>
      <p:sp>
        <p:nvSpPr>
          <p:cNvPr id="7" name="箭號: 向右 6">
            <a:extLst>
              <a:ext uri="{FF2B5EF4-FFF2-40B4-BE49-F238E27FC236}">
                <a16:creationId xmlns:a16="http://schemas.microsoft.com/office/drawing/2014/main" id="{748E4D85-AD14-4CE7-A897-76C7C4DD18DA}"/>
              </a:ext>
            </a:extLst>
          </p:cNvPr>
          <p:cNvSpPr/>
          <p:nvPr/>
        </p:nvSpPr>
        <p:spPr>
          <a:xfrm rot="6338611">
            <a:off x="3017236" y="2146461"/>
            <a:ext cx="903767" cy="723014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箭號: 向右 11">
            <a:extLst>
              <a:ext uri="{FF2B5EF4-FFF2-40B4-BE49-F238E27FC236}">
                <a16:creationId xmlns:a16="http://schemas.microsoft.com/office/drawing/2014/main" id="{64480200-D593-41B2-92E7-9DC3D45FC726}"/>
              </a:ext>
            </a:extLst>
          </p:cNvPr>
          <p:cNvSpPr/>
          <p:nvPr/>
        </p:nvSpPr>
        <p:spPr>
          <a:xfrm rot="4374239">
            <a:off x="7831289" y="2011629"/>
            <a:ext cx="903767" cy="723014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8E3AEF7-1FEE-4A23-95E0-33CC26811CC6}"/>
              </a:ext>
            </a:extLst>
          </p:cNvPr>
          <p:cNvSpPr/>
          <p:nvPr/>
        </p:nvSpPr>
        <p:spPr>
          <a:xfrm>
            <a:off x="723014" y="4603898"/>
            <a:ext cx="4359349" cy="44656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D357DA49-CE6B-4B0E-802A-5C0E81BDA413}"/>
              </a:ext>
            </a:extLst>
          </p:cNvPr>
          <p:cNvSpPr/>
          <p:nvPr/>
        </p:nvSpPr>
        <p:spPr>
          <a:xfrm>
            <a:off x="5998306" y="5043378"/>
            <a:ext cx="5470680" cy="5596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圓角矩形圖說文字 11">
            <a:extLst>
              <a:ext uri="{FF2B5EF4-FFF2-40B4-BE49-F238E27FC236}">
                <a16:creationId xmlns:a16="http://schemas.microsoft.com/office/drawing/2014/main" id="{641139C3-1B94-4408-B0FF-F6001B598CFE}"/>
              </a:ext>
            </a:extLst>
          </p:cNvPr>
          <p:cNvSpPr/>
          <p:nvPr/>
        </p:nvSpPr>
        <p:spPr>
          <a:xfrm>
            <a:off x="1094743" y="5662704"/>
            <a:ext cx="2374376" cy="720097"/>
          </a:xfrm>
          <a:prstGeom prst="wedgeRoundRectCallout">
            <a:avLst>
              <a:gd name="adj1" fmla="val -35944"/>
              <a:gd name="adj2" fmla="val -130870"/>
              <a:gd name="adj3" fmla="val 1666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>
                    <a:lumMod val="95000"/>
                    <a:lumOff val="5000"/>
                  </a:schemeClr>
                </a:solidFill>
              </a:rPr>
              <a:t>5. </a:t>
            </a:r>
            <a:r>
              <a:rPr lang="zh-TW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更改為</a:t>
            </a:r>
            <a:r>
              <a:rPr lang="en-US" altLang="zh-TW" dirty="0">
                <a:solidFill>
                  <a:schemeClr val="tx1">
                    <a:lumMod val="95000"/>
                    <a:lumOff val="5000"/>
                  </a:schemeClr>
                </a:solidFill>
              </a:rPr>
              <a:t>/</a:t>
            </a:r>
            <a:r>
              <a:rPr lang="en-US" altLang="zh-TW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apitest</a:t>
            </a:r>
            <a:endParaRPr lang="en-US" altLang="zh-TW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5" name="圓角矩形圖說文字 11">
            <a:extLst>
              <a:ext uri="{FF2B5EF4-FFF2-40B4-BE49-F238E27FC236}">
                <a16:creationId xmlns:a16="http://schemas.microsoft.com/office/drawing/2014/main" id="{63CA5D93-84B7-4207-9D4D-E4413CB832B2}"/>
              </a:ext>
            </a:extLst>
          </p:cNvPr>
          <p:cNvSpPr/>
          <p:nvPr/>
        </p:nvSpPr>
        <p:spPr>
          <a:xfrm>
            <a:off x="7272670" y="5870450"/>
            <a:ext cx="2824077" cy="720097"/>
          </a:xfrm>
          <a:prstGeom prst="wedgeRoundRectCallout">
            <a:avLst>
              <a:gd name="adj1" fmla="val -24857"/>
              <a:gd name="adj2" fmla="val -80668"/>
              <a:gd name="adj3" fmla="val 1666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>
                    <a:lumMod val="95000"/>
                    <a:lumOff val="5000"/>
                  </a:schemeClr>
                </a:solidFill>
              </a:rPr>
              <a:t>5. </a:t>
            </a:r>
            <a:r>
              <a:rPr lang="zh-TW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更改為</a:t>
            </a:r>
            <a:r>
              <a:rPr lang="en-US" altLang="zh-TW" dirty="0">
                <a:solidFill>
                  <a:schemeClr val="tx1">
                    <a:lumMod val="95000"/>
                    <a:lumOff val="5000"/>
                  </a:schemeClr>
                </a:solidFill>
              </a:rPr>
              <a:t>/</a:t>
            </a:r>
            <a:r>
              <a:rPr lang="en-US" altLang="zh-TW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msg.payload</a:t>
            </a:r>
            <a:r>
              <a:rPr lang="en-US" altLang="zh-TW" dirty="0">
                <a:solidFill>
                  <a:schemeClr val="tx1">
                    <a:lumMod val="95000"/>
                    <a:lumOff val="5000"/>
                  </a:schemeClr>
                </a:solidFill>
              </a:rPr>
              <a:t>=“hello”</a:t>
            </a:r>
          </a:p>
        </p:txBody>
      </p:sp>
    </p:spTree>
    <p:extLst>
      <p:ext uri="{BB962C8B-B14F-4D97-AF65-F5344CB8AC3E}">
        <p14:creationId xmlns:p14="http://schemas.microsoft.com/office/powerpoint/2010/main" val="63463972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5EEB270-9D07-7F6B-230E-6A0703A0E92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62D3150-1EA0-6B45-4B7B-AA25885E097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46B1423-4EA3-41E9-AE1A-8664861994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1084" y="1940783"/>
            <a:ext cx="9054320" cy="1696944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2AD26866-C733-4989-927D-AA8091985E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864" y="566685"/>
            <a:ext cx="1378021" cy="450873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9E4A580B-000C-4566-B38D-F651EE2846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9386" y="4092545"/>
            <a:ext cx="7913276" cy="698231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C73F916A-52D5-496F-ADD8-25F0D0F8B5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93671" y="5296030"/>
            <a:ext cx="5607338" cy="825542"/>
          </a:xfrm>
          <a:prstGeom prst="rect">
            <a:avLst/>
          </a:prstGeom>
        </p:spPr>
      </p:pic>
      <p:sp>
        <p:nvSpPr>
          <p:cNvPr id="9" name="圓角矩形圖說文字 11">
            <a:extLst>
              <a:ext uri="{FF2B5EF4-FFF2-40B4-BE49-F238E27FC236}">
                <a16:creationId xmlns:a16="http://schemas.microsoft.com/office/drawing/2014/main" id="{1A52C41E-630B-4C8B-8E64-8E505014DD1F}"/>
              </a:ext>
            </a:extLst>
          </p:cNvPr>
          <p:cNvSpPr/>
          <p:nvPr/>
        </p:nvSpPr>
        <p:spPr>
          <a:xfrm>
            <a:off x="3066906" y="333343"/>
            <a:ext cx="1978044" cy="720097"/>
          </a:xfrm>
          <a:prstGeom prst="wedgeRoundRectCallout">
            <a:avLst>
              <a:gd name="adj1" fmla="val -82910"/>
              <a:gd name="adj2" fmla="val 7925"/>
              <a:gd name="adj3" fmla="val 1666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>
                    <a:lumMod val="95000"/>
                    <a:lumOff val="5000"/>
                  </a:schemeClr>
                </a:solidFill>
              </a:rPr>
              <a:t>6. </a:t>
            </a:r>
            <a:r>
              <a:rPr lang="zh-TW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點擊</a:t>
            </a:r>
            <a:r>
              <a:rPr lang="en-US" altLang="zh-TW" dirty="0">
                <a:solidFill>
                  <a:schemeClr val="tx1">
                    <a:lumMod val="95000"/>
                    <a:lumOff val="5000"/>
                  </a:schemeClr>
                </a:solidFill>
              </a:rPr>
              <a:t>Deploy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D5EF7FC5-82B3-4C6B-BD56-5F8D97E77887}"/>
              </a:ext>
            </a:extLst>
          </p:cNvPr>
          <p:cNvSpPr/>
          <p:nvPr/>
        </p:nvSpPr>
        <p:spPr>
          <a:xfrm>
            <a:off x="1551113" y="1485965"/>
            <a:ext cx="2977116" cy="825542"/>
          </a:xfrm>
          <a:prstGeom prst="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Receive a HTTP get request</a:t>
            </a:r>
            <a:endParaRPr lang="zh-TW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1712838-F94D-43D3-8AF7-7C8098D249E4}"/>
              </a:ext>
            </a:extLst>
          </p:cNvPr>
          <p:cNvSpPr/>
          <p:nvPr/>
        </p:nvSpPr>
        <p:spPr>
          <a:xfrm>
            <a:off x="5130743" y="1485965"/>
            <a:ext cx="2977116" cy="825542"/>
          </a:xfrm>
          <a:prstGeom prst="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err="1"/>
              <a:t>msg.payload</a:t>
            </a:r>
            <a:r>
              <a:rPr lang="en-US" altLang="zh-TW" dirty="0"/>
              <a:t>="hello";</a:t>
            </a:r>
            <a:endParaRPr lang="zh-TW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2347C538-25A6-4338-B390-A19E011C5F9C}"/>
              </a:ext>
            </a:extLst>
          </p:cNvPr>
          <p:cNvSpPr/>
          <p:nvPr/>
        </p:nvSpPr>
        <p:spPr>
          <a:xfrm>
            <a:off x="8772393" y="1461391"/>
            <a:ext cx="2977116" cy="825542"/>
          </a:xfrm>
          <a:prstGeom prst="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Send the response </a:t>
            </a:r>
            <a:endParaRPr lang="zh-TW" altLang="en-US" dirty="0"/>
          </a:p>
        </p:txBody>
      </p:sp>
      <p:sp>
        <p:nvSpPr>
          <p:cNvPr id="12" name="箭號: 向右 11">
            <a:extLst>
              <a:ext uri="{FF2B5EF4-FFF2-40B4-BE49-F238E27FC236}">
                <a16:creationId xmlns:a16="http://schemas.microsoft.com/office/drawing/2014/main" id="{094CEC0B-2ACF-406F-876C-B83335B287F1}"/>
              </a:ext>
            </a:extLst>
          </p:cNvPr>
          <p:cNvSpPr/>
          <p:nvPr/>
        </p:nvSpPr>
        <p:spPr>
          <a:xfrm>
            <a:off x="4597340" y="1887802"/>
            <a:ext cx="464291" cy="14122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箭號: 向右 12">
            <a:extLst>
              <a:ext uri="{FF2B5EF4-FFF2-40B4-BE49-F238E27FC236}">
                <a16:creationId xmlns:a16="http://schemas.microsoft.com/office/drawing/2014/main" id="{10E87C76-AAAC-460E-A34B-026142E5BBFD}"/>
              </a:ext>
            </a:extLst>
          </p:cNvPr>
          <p:cNvSpPr/>
          <p:nvPr/>
        </p:nvSpPr>
        <p:spPr>
          <a:xfrm>
            <a:off x="8202662" y="1898736"/>
            <a:ext cx="464291" cy="14122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圓角矩形圖說文字 11">
            <a:extLst>
              <a:ext uri="{FF2B5EF4-FFF2-40B4-BE49-F238E27FC236}">
                <a16:creationId xmlns:a16="http://schemas.microsoft.com/office/drawing/2014/main" id="{551AE98F-D5B6-4618-A94A-BF73CC747AE2}"/>
              </a:ext>
            </a:extLst>
          </p:cNvPr>
          <p:cNvSpPr/>
          <p:nvPr/>
        </p:nvSpPr>
        <p:spPr>
          <a:xfrm>
            <a:off x="8995676" y="4044416"/>
            <a:ext cx="2262353" cy="825542"/>
          </a:xfrm>
          <a:prstGeom prst="wedgeRoundRectCallout">
            <a:avLst>
              <a:gd name="adj1" fmla="val -82910"/>
              <a:gd name="adj2" fmla="val 7925"/>
              <a:gd name="adj3" fmla="val 1666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>
                    <a:lumMod val="95000"/>
                    <a:lumOff val="5000"/>
                  </a:schemeClr>
                </a:solidFill>
              </a:rPr>
              <a:t>7. </a:t>
            </a:r>
            <a:r>
              <a:rPr lang="zh-TW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複製當前網址並將上</a:t>
            </a:r>
            <a:r>
              <a:rPr lang="en-US" altLang="zh-TW" dirty="0">
                <a:solidFill>
                  <a:schemeClr val="tx1">
                    <a:lumMod val="95000"/>
                    <a:lumOff val="5000"/>
                  </a:schemeClr>
                </a:solidFill>
              </a:rPr>
              <a:t>/</a:t>
            </a:r>
            <a:r>
              <a:rPr lang="en-US" altLang="zh-TW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apitest</a:t>
            </a:r>
            <a:endParaRPr lang="en-US" altLang="zh-TW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A6E88889-9855-45D7-82AB-7305D6866D8B}"/>
              </a:ext>
            </a:extLst>
          </p:cNvPr>
          <p:cNvSpPr/>
          <p:nvPr/>
        </p:nvSpPr>
        <p:spPr>
          <a:xfrm>
            <a:off x="7155710" y="4240268"/>
            <a:ext cx="920250" cy="40615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語音泡泡: 圓角矩形 15">
            <a:extLst>
              <a:ext uri="{FF2B5EF4-FFF2-40B4-BE49-F238E27FC236}">
                <a16:creationId xmlns:a16="http://schemas.microsoft.com/office/drawing/2014/main" id="{029DF8A1-47AC-49F5-B863-254F8A4F2752}"/>
              </a:ext>
            </a:extLst>
          </p:cNvPr>
          <p:cNvSpPr/>
          <p:nvPr/>
        </p:nvSpPr>
        <p:spPr>
          <a:xfrm>
            <a:off x="4629236" y="5776042"/>
            <a:ext cx="3938829" cy="691059"/>
          </a:xfrm>
          <a:prstGeom prst="wedgeRoundRectCallout">
            <a:avLst>
              <a:gd name="adj1" fmla="val -109914"/>
              <a:gd name="adj2" fmla="val -39047"/>
              <a:gd name="adj3" fmla="val 1666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ysClr val="windowText" lastClr="000000"/>
                </a:solidFill>
              </a:rPr>
              <a:t>This is the response from the server built in </a:t>
            </a:r>
            <a:r>
              <a:rPr lang="en-US" altLang="zh-TW" dirty="0" err="1">
                <a:solidFill>
                  <a:sysClr val="windowText" lastClr="000000"/>
                </a:solidFill>
              </a:rPr>
              <a:t>FlowFuse</a:t>
            </a:r>
            <a:r>
              <a:rPr lang="en-US" altLang="zh-TW" dirty="0">
                <a:solidFill>
                  <a:sysClr val="windowText" lastClr="000000"/>
                </a:solidFill>
              </a:rPr>
              <a:t> </a:t>
            </a:r>
            <a:endParaRPr lang="zh-TW" altLang="en-US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125915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55308DB-86BB-4DBB-8C81-146BE49FAA5F}"/>
              </a:ext>
            </a:extLst>
          </p:cNvPr>
          <p:cNvSpPr/>
          <p:nvPr/>
        </p:nvSpPr>
        <p:spPr>
          <a:xfrm>
            <a:off x="1230856" y="1384659"/>
            <a:ext cx="9730284" cy="408868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B9F48840-A47D-38B4-76E3-F2C9EDD51F67}"/>
              </a:ext>
            </a:extLst>
          </p:cNvPr>
          <p:cNvSpPr txBox="1"/>
          <p:nvPr/>
        </p:nvSpPr>
        <p:spPr>
          <a:xfrm>
            <a:off x="-2" y="2505669"/>
            <a:ext cx="121919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54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Exercise 3-2 </a:t>
            </a:r>
            <a:r>
              <a:rPr lang="en-US" altLang="zh-TW" sz="54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  <a:r>
              <a:rPr lang="zh-TW" altLang="en-US" sz="54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  <a:endParaRPr lang="en-US" altLang="zh-TW" sz="5400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9CDD084A-C9CF-4A44-A535-D856A9887192}"/>
              </a:ext>
            </a:extLst>
          </p:cNvPr>
          <p:cNvSpPr/>
          <p:nvPr/>
        </p:nvSpPr>
        <p:spPr>
          <a:xfrm>
            <a:off x="2650040" y="3691731"/>
            <a:ext cx="6891911" cy="506292"/>
          </a:xfrm>
          <a:prstGeom prst="rect">
            <a:avLst/>
          </a:prstGeom>
          <a:ln w="3810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2000" dirty="0"/>
              <a:t>• Send the http request with local Node-RED environment</a:t>
            </a:r>
            <a:endParaRPr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54929923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5EEB270-9D07-7F6B-230E-6A0703A0E92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62D3150-1EA0-6B45-4B7B-AA25885E097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文字方塊 4"/>
          <p:cNvSpPr txBox="1"/>
          <p:nvPr/>
        </p:nvSpPr>
        <p:spPr>
          <a:xfrm>
            <a:off x="273268" y="240955"/>
            <a:ext cx="3722686" cy="369332"/>
          </a:xfrm>
          <a:prstGeom prst="rect">
            <a:avLst/>
          </a:prstGeom>
          <a:solidFill>
            <a:schemeClr val="accent2">
              <a:lumMod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TW" dirty="0"/>
              <a:t>1.</a:t>
            </a:r>
            <a:r>
              <a:rPr lang="zh-TW" altLang="en-US" dirty="0"/>
              <a:t> </a:t>
            </a:r>
            <a:r>
              <a:rPr lang="en-US" altLang="zh-TW" dirty="0"/>
              <a:t>Run Node-RED</a:t>
            </a:r>
            <a:r>
              <a:rPr lang="zh-TW" altLang="en-US" dirty="0"/>
              <a:t>輸入指令</a:t>
            </a:r>
            <a:r>
              <a:rPr lang="en-US" altLang="zh-TW" dirty="0"/>
              <a:t>(node-red)</a:t>
            </a:r>
            <a:endParaRPr lang="zh-TW" altLang="en-US" dirty="0"/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78F3E884-B65E-4827-8669-FDAA792B582C}"/>
              </a:ext>
            </a:extLst>
          </p:cNvPr>
          <p:cNvGrpSpPr/>
          <p:nvPr/>
        </p:nvGrpSpPr>
        <p:grpSpPr>
          <a:xfrm>
            <a:off x="1623237" y="1379030"/>
            <a:ext cx="8945526" cy="4710226"/>
            <a:chOff x="2465166" y="1746185"/>
            <a:chExt cx="7261668" cy="3365629"/>
          </a:xfrm>
        </p:grpSpPr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F83C13FF-08F0-4DF7-9569-A26D80808D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65166" y="1746185"/>
              <a:ext cx="7261668" cy="3365629"/>
            </a:xfrm>
            <a:prstGeom prst="rect">
              <a:avLst/>
            </a:prstGeom>
          </p:spPr>
        </p:pic>
        <p:sp>
          <p:nvSpPr>
            <p:cNvPr id="8" name="矩形 7"/>
            <p:cNvSpPr/>
            <p:nvPr/>
          </p:nvSpPr>
          <p:spPr>
            <a:xfrm>
              <a:off x="3209118" y="1746185"/>
              <a:ext cx="599658" cy="17248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4650467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9125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55308DB-86BB-4DBB-8C81-146BE49FAA5F}"/>
              </a:ext>
            </a:extLst>
          </p:cNvPr>
          <p:cNvSpPr/>
          <p:nvPr/>
        </p:nvSpPr>
        <p:spPr>
          <a:xfrm>
            <a:off x="1230856" y="2063885"/>
            <a:ext cx="9730284" cy="273023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B9F48840-A47D-38B4-76E3-F2C9EDD51F67}"/>
              </a:ext>
            </a:extLst>
          </p:cNvPr>
          <p:cNvSpPr txBox="1"/>
          <p:nvPr/>
        </p:nvSpPr>
        <p:spPr>
          <a:xfrm>
            <a:off x="1230856" y="2659558"/>
            <a:ext cx="9730284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54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Exercise 4-2</a:t>
            </a:r>
          </a:p>
          <a:p>
            <a:pPr algn="ctr"/>
            <a:r>
              <a:rPr lang="en-US" altLang="zh-TW" sz="4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Test </a:t>
            </a:r>
            <a:r>
              <a:rPr lang="en-US" altLang="zh-TW" sz="4000" dirty="0" err="1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Object.values</a:t>
            </a:r>
            <a:r>
              <a:rPr lang="en-US" altLang="zh-TW" sz="4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() in Node-RED</a:t>
            </a:r>
          </a:p>
        </p:txBody>
      </p:sp>
    </p:spTree>
    <p:extLst>
      <p:ext uri="{BB962C8B-B14F-4D97-AF65-F5344CB8AC3E}">
        <p14:creationId xmlns:p14="http://schemas.microsoft.com/office/powerpoint/2010/main" val="34883742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E377A7E9-AF44-4FD0-A6B6-740B3E1A2F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6986" y="951420"/>
            <a:ext cx="1352620" cy="381020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E1F3BDDE-FD3B-436B-A54E-9DDEBE0123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614" y="482372"/>
            <a:ext cx="6013759" cy="3086259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04A951F1-FD79-4599-8148-B3C1EB8D1E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3238736"/>
            <a:ext cx="2921150" cy="2336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8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4F4EB"/>
      </a:accent1>
      <a:accent2>
        <a:srgbClr val="E1DDD3"/>
      </a:accent2>
      <a:accent3>
        <a:srgbClr val="CBC8A8"/>
      </a:accent3>
      <a:accent4>
        <a:srgbClr val="5B4E3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2820</TotalTime>
  <Words>464</Words>
  <Application>Microsoft Office PowerPoint</Application>
  <PresentationFormat>寬螢幕</PresentationFormat>
  <Paragraphs>123</Paragraphs>
  <Slides>66</Slides>
  <Notes>66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66</vt:i4>
      </vt:variant>
    </vt:vector>
  </HeadingPairs>
  <TitlesOfParts>
    <vt:vector size="75" baseType="lpstr">
      <vt:lpstr>Poppins Bold</vt:lpstr>
      <vt:lpstr>微軟正黑體</vt:lpstr>
      <vt:lpstr>新細明體</vt:lpstr>
      <vt:lpstr>標楷體</vt:lpstr>
      <vt:lpstr>Arial</vt:lpstr>
      <vt:lpstr>Calibri</vt:lpstr>
      <vt:lpstr>Consolas</vt:lpstr>
      <vt:lpstr>Times New Roman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Sk</dc:creator>
  <cp:lastModifiedBy>user</cp:lastModifiedBy>
  <cp:revision>373</cp:revision>
  <dcterms:created xsi:type="dcterms:W3CDTF">2022-07-23T09:51:35Z</dcterms:created>
  <dcterms:modified xsi:type="dcterms:W3CDTF">2023-10-04T10:13:08Z</dcterms:modified>
</cp:coreProperties>
</file>